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8" r:id="rId3"/>
    <p:sldId id="303" r:id="rId4"/>
    <p:sldId id="304" r:id="rId5"/>
    <p:sldId id="307" r:id="rId6"/>
    <p:sldId id="309" r:id="rId7"/>
    <p:sldId id="310" r:id="rId8"/>
    <p:sldId id="312" r:id="rId9"/>
    <p:sldId id="313" r:id="rId10"/>
    <p:sldId id="315" r:id="rId11"/>
    <p:sldId id="311" r:id="rId12"/>
    <p:sldId id="316" r:id="rId13"/>
    <p:sldId id="317" r:id="rId14"/>
    <p:sldId id="318" r:id="rId15"/>
    <p:sldId id="319" r:id="rId16"/>
    <p:sldId id="320" r:id="rId17"/>
    <p:sldId id="321" r:id="rId18"/>
    <p:sldId id="322" r:id="rId19"/>
    <p:sldId id="263" r:id="rId20"/>
    <p:sldId id="264" r:id="rId21"/>
    <p:sldId id="265" r:id="rId22"/>
    <p:sldId id="266" r:id="rId23"/>
    <p:sldId id="267" r:id="rId24"/>
    <p:sldId id="271" r:id="rId25"/>
    <p:sldId id="259" r:id="rId26"/>
    <p:sldId id="260" r:id="rId27"/>
    <p:sldId id="272" r:id="rId28"/>
    <p:sldId id="273" r:id="rId29"/>
    <p:sldId id="274" r:id="rId30"/>
    <p:sldId id="275" r:id="rId31"/>
    <p:sldId id="323" r:id="rId32"/>
    <p:sldId id="324" r:id="rId33"/>
    <p:sldId id="290" r:id="rId34"/>
    <p:sldId id="270" r:id="rId35"/>
    <p:sldId id="276" r:id="rId36"/>
    <p:sldId id="277" r:id="rId37"/>
    <p:sldId id="278" r:id="rId38"/>
    <p:sldId id="279" r:id="rId39"/>
    <p:sldId id="280" r:id="rId40"/>
    <p:sldId id="282" r:id="rId41"/>
    <p:sldId id="283" r:id="rId42"/>
    <p:sldId id="284" r:id="rId43"/>
    <p:sldId id="285" r:id="rId44"/>
    <p:sldId id="286" r:id="rId45"/>
    <p:sldId id="287" r:id="rId46"/>
    <p:sldId id="288" r:id="rId47"/>
    <p:sldId id="289"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98D44-C870-4F61-B858-7DADA1E84A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5AC16DA-57EC-4BDF-AE90-5E8DD2440CA7}">
      <dgm:prSet phldrT="[Text]"/>
      <dgm:spPr/>
      <dgm:t>
        <a:bodyPr/>
        <a:lstStyle/>
        <a:p>
          <a:r>
            <a:rPr lang="en-US" dirty="0"/>
            <a:t>Industrial Therapy</a:t>
          </a:r>
        </a:p>
      </dgm:t>
    </dgm:pt>
    <dgm:pt modelId="{FBF0B697-FF0A-4553-B60F-9368D17BF6A9}" type="parTrans" cxnId="{0B41EE6E-087A-4D1C-979B-36BF8814595B}">
      <dgm:prSet/>
      <dgm:spPr/>
      <dgm:t>
        <a:bodyPr/>
        <a:lstStyle/>
        <a:p>
          <a:endParaRPr lang="en-US"/>
        </a:p>
      </dgm:t>
    </dgm:pt>
    <dgm:pt modelId="{3C7F2318-E1A3-4215-9D7A-1BFACBA12FBF}" type="sibTrans" cxnId="{0B41EE6E-087A-4D1C-979B-36BF8814595B}">
      <dgm:prSet/>
      <dgm:spPr/>
      <dgm:t>
        <a:bodyPr/>
        <a:lstStyle/>
        <a:p>
          <a:endParaRPr lang="en-US"/>
        </a:p>
      </dgm:t>
    </dgm:pt>
    <dgm:pt modelId="{BFB16240-2284-4567-B151-DCA49466C231}">
      <dgm:prSet phldrT="[Text]" custT="1"/>
      <dgm:spPr/>
      <dgm:t>
        <a:bodyPr/>
        <a:lstStyle/>
        <a:p>
          <a:r>
            <a:rPr lang="en-US" sz="1400" b="1" dirty="0"/>
            <a:t>Medicine </a:t>
          </a:r>
        </a:p>
      </dgm:t>
    </dgm:pt>
    <dgm:pt modelId="{2C5F1EC5-163F-4360-BEB6-7ED101005BCB}" type="parTrans" cxnId="{D769E053-8F3D-402F-B1A8-DD8E2C7467A2}">
      <dgm:prSet/>
      <dgm:spPr/>
      <dgm:t>
        <a:bodyPr/>
        <a:lstStyle/>
        <a:p>
          <a:endParaRPr lang="en-US"/>
        </a:p>
      </dgm:t>
    </dgm:pt>
    <dgm:pt modelId="{F72EEB04-B8C1-4576-AF52-D4DBE8F6B6F4}" type="sibTrans" cxnId="{D769E053-8F3D-402F-B1A8-DD8E2C7467A2}">
      <dgm:prSet/>
      <dgm:spPr/>
      <dgm:t>
        <a:bodyPr/>
        <a:lstStyle/>
        <a:p>
          <a:endParaRPr lang="en-US"/>
        </a:p>
      </dgm:t>
    </dgm:pt>
    <dgm:pt modelId="{557C9AEE-4BC7-4EAC-9A17-162FE718EA69}">
      <dgm:prSet phldrT="[Text]"/>
      <dgm:spPr/>
      <dgm:t>
        <a:bodyPr/>
        <a:lstStyle/>
        <a:p>
          <a:r>
            <a:rPr lang="en-US" b="1" dirty="0"/>
            <a:t>Engineering</a:t>
          </a:r>
        </a:p>
      </dgm:t>
    </dgm:pt>
    <dgm:pt modelId="{7FE05CCE-85B8-4E77-8D5F-FA9452471D11}" type="parTrans" cxnId="{F2D2F723-41E3-4F72-8DA2-6F82556667F5}">
      <dgm:prSet/>
      <dgm:spPr/>
      <dgm:t>
        <a:bodyPr/>
        <a:lstStyle/>
        <a:p>
          <a:endParaRPr lang="en-US"/>
        </a:p>
      </dgm:t>
    </dgm:pt>
    <dgm:pt modelId="{68CE485D-E33C-4E2B-AA89-760CCF2C5A9F}" type="sibTrans" cxnId="{F2D2F723-41E3-4F72-8DA2-6F82556667F5}">
      <dgm:prSet/>
      <dgm:spPr/>
      <dgm:t>
        <a:bodyPr/>
        <a:lstStyle/>
        <a:p>
          <a:endParaRPr lang="en-US"/>
        </a:p>
      </dgm:t>
    </dgm:pt>
    <dgm:pt modelId="{1C828CEC-27FE-41DB-8BB2-5B45BBCB9C91}">
      <dgm:prSet phldrT="[Text]" custT="1"/>
      <dgm:spPr/>
      <dgm:t>
        <a:bodyPr/>
        <a:lstStyle/>
        <a:p>
          <a:r>
            <a:rPr lang="en-US" sz="2000" b="1" dirty="0"/>
            <a:t>Industry </a:t>
          </a:r>
        </a:p>
      </dgm:t>
    </dgm:pt>
    <dgm:pt modelId="{A8626F9D-F8F9-45E5-8C63-3FE51F5579B0}" type="parTrans" cxnId="{1463B170-C11B-402C-8352-EADE53EE636E}">
      <dgm:prSet/>
      <dgm:spPr/>
      <dgm:t>
        <a:bodyPr/>
        <a:lstStyle/>
        <a:p>
          <a:endParaRPr lang="en-US"/>
        </a:p>
      </dgm:t>
    </dgm:pt>
    <dgm:pt modelId="{92E2B257-3940-4FCB-A299-89BF20C07A68}" type="sibTrans" cxnId="{1463B170-C11B-402C-8352-EADE53EE636E}">
      <dgm:prSet/>
      <dgm:spPr/>
      <dgm:t>
        <a:bodyPr/>
        <a:lstStyle/>
        <a:p>
          <a:endParaRPr lang="en-US"/>
        </a:p>
      </dgm:t>
    </dgm:pt>
    <dgm:pt modelId="{C70EA1BA-4AEC-4EAC-9D83-496519353E61}" type="pres">
      <dgm:prSet presAssocID="{17998D44-C870-4F61-B858-7DADA1E84A67}" presName="Name0" presStyleCnt="0">
        <dgm:presLayoutVars>
          <dgm:chMax val="1"/>
          <dgm:dir/>
          <dgm:animLvl val="ctr"/>
          <dgm:resizeHandles val="exact"/>
        </dgm:presLayoutVars>
      </dgm:prSet>
      <dgm:spPr/>
    </dgm:pt>
    <dgm:pt modelId="{F9B4AE5A-A305-4E9C-8477-87AEECFD9AC5}" type="pres">
      <dgm:prSet presAssocID="{65AC16DA-57EC-4BDF-AE90-5E8DD2440CA7}" presName="centerShape" presStyleLbl="node0" presStyleIdx="0" presStyleCnt="1"/>
      <dgm:spPr/>
    </dgm:pt>
    <dgm:pt modelId="{F5AEC72D-174A-494D-849C-4AC90E8162DA}" type="pres">
      <dgm:prSet presAssocID="{BFB16240-2284-4567-B151-DCA49466C231}" presName="node" presStyleLbl="node1" presStyleIdx="0" presStyleCnt="3" custScaleX="128744">
        <dgm:presLayoutVars>
          <dgm:bulletEnabled val="1"/>
        </dgm:presLayoutVars>
      </dgm:prSet>
      <dgm:spPr/>
    </dgm:pt>
    <dgm:pt modelId="{4D139A33-17CB-4E88-97BA-83542D999C16}" type="pres">
      <dgm:prSet presAssocID="{BFB16240-2284-4567-B151-DCA49466C231}" presName="dummy" presStyleCnt="0"/>
      <dgm:spPr/>
    </dgm:pt>
    <dgm:pt modelId="{E851481F-DACB-40F8-94AA-864851B952C6}" type="pres">
      <dgm:prSet presAssocID="{F72EEB04-B8C1-4576-AF52-D4DBE8F6B6F4}" presName="sibTrans" presStyleLbl="sibTrans2D1" presStyleIdx="0" presStyleCnt="3"/>
      <dgm:spPr/>
    </dgm:pt>
    <dgm:pt modelId="{3613B325-51BE-4586-9A0C-A06C83CF0334}" type="pres">
      <dgm:prSet presAssocID="{557C9AEE-4BC7-4EAC-9A17-162FE718EA69}" presName="node" presStyleLbl="node1" presStyleIdx="1" presStyleCnt="3" custScaleX="142804">
        <dgm:presLayoutVars>
          <dgm:bulletEnabled val="1"/>
        </dgm:presLayoutVars>
      </dgm:prSet>
      <dgm:spPr/>
    </dgm:pt>
    <dgm:pt modelId="{8EB8E5A6-7EC8-4CB8-B808-637ED4BBCCD3}" type="pres">
      <dgm:prSet presAssocID="{557C9AEE-4BC7-4EAC-9A17-162FE718EA69}" presName="dummy" presStyleCnt="0"/>
      <dgm:spPr/>
    </dgm:pt>
    <dgm:pt modelId="{C3C7E438-D1C0-4FAE-997C-D75D15686ADF}" type="pres">
      <dgm:prSet presAssocID="{68CE485D-E33C-4E2B-AA89-760CCF2C5A9F}" presName="sibTrans" presStyleLbl="sibTrans2D1" presStyleIdx="1" presStyleCnt="3"/>
      <dgm:spPr/>
    </dgm:pt>
    <dgm:pt modelId="{6EBB0E87-3AC1-4D85-9A6B-8BE0CFE1B37E}" type="pres">
      <dgm:prSet presAssocID="{1C828CEC-27FE-41DB-8BB2-5B45BBCB9C91}" presName="node" presStyleLbl="node1" presStyleIdx="2" presStyleCnt="3" custScaleX="153097">
        <dgm:presLayoutVars>
          <dgm:bulletEnabled val="1"/>
        </dgm:presLayoutVars>
      </dgm:prSet>
      <dgm:spPr/>
    </dgm:pt>
    <dgm:pt modelId="{925BAE2A-DF3C-4FBA-9585-3A9C1288876E}" type="pres">
      <dgm:prSet presAssocID="{1C828CEC-27FE-41DB-8BB2-5B45BBCB9C91}" presName="dummy" presStyleCnt="0"/>
      <dgm:spPr/>
    </dgm:pt>
    <dgm:pt modelId="{C9DC6CBF-3737-4809-8BB3-A02B1E6A0F0B}" type="pres">
      <dgm:prSet presAssocID="{92E2B257-3940-4FCB-A299-89BF20C07A68}" presName="sibTrans" presStyleLbl="sibTrans2D1" presStyleIdx="2" presStyleCnt="3"/>
      <dgm:spPr/>
    </dgm:pt>
  </dgm:ptLst>
  <dgm:cxnLst>
    <dgm:cxn modelId="{F305B608-4BE1-4A65-9EFC-8BE838E1797D}" type="presOf" srcId="{557C9AEE-4BC7-4EAC-9A17-162FE718EA69}" destId="{3613B325-51BE-4586-9A0C-A06C83CF0334}" srcOrd="0" destOrd="0" presId="urn:microsoft.com/office/officeart/2005/8/layout/radial6"/>
    <dgm:cxn modelId="{F2D2F723-41E3-4F72-8DA2-6F82556667F5}" srcId="{65AC16DA-57EC-4BDF-AE90-5E8DD2440CA7}" destId="{557C9AEE-4BC7-4EAC-9A17-162FE718EA69}" srcOrd="1" destOrd="0" parTransId="{7FE05CCE-85B8-4E77-8D5F-FA9452471D11}" sibTransId="{68CE485D-E33C-4E2B-AA89-760CCF2C5A9F}"/>
    <dgm:cxn modelId="{7948535E-FE1E-4AAB-BB61-CE2990BAC147}" type="presOf" srcId="{68CE485D-E33C-4E2B-AA89-760CCF2C5A9F}" destId="{C3C7E438-D1C0-4FAE-997C-D75D15686ADF}" srcOrd="0" destOrd="0" presId="urn:microsoft.com/office/officeart/2005/8/layout/radial6"/>
    <dgm:cxn modelId="{6F45B242-DAF5-47D2-9A18-E2A4C5A67B2E}" type="presOf" srcId="{1C828CEC-27FE-41DB-8BB2-5B45BBCB9C91}" destId="{6EBB0E87-3AC1-4D85-9A6B-8BE0CFE1B37E}" srcOrd="0" destOrd="0" presId="urn:microsoft.com/office/officeart/2005/8/layout/radial6"/>
    <dgm:cxn modelId="{A0412C68-2F5A-49F0-B0BD-3F1F32F9C7E2}" type="presOf" srcId="{92E2B257-3940-4FCB-A299-89BF20C07A68}" destId="{C9DC6CBF-3737-4809-8BB3-A02B1E6A0F0B}" srcOrd="0" destOrd="0" presId="urn:microsoft.com/office/officeart/2005/8/layout/radial6"/>
    <dgm:cxn modelId="{0B41EE6E-087A-4D1C-979B-36BF8814595B}" srcId="{17998D44-C870-4F61-B858-7DADA1E84A67}" destId="{65AC16DA-57EC-4BDF-AE90-5E8DD2440CA7}" srcOrd="0" destOrd="0" parTransId="{FBF0B697-FF0A-4553-B60F-9368D17BF6A9}" sibTransId="{3C7F2318-E1A3-4215-9D7A-1BFACBA12FBF}"/>
    <dgm:cxn modelId="{1463B170-C11B-402C-8352-EADE53EE636E}" srcId="{65AC16DA-57EC-4BDF-AE90-5E8DD2440CA7}" destId="{1C828CEC-27FE-41DB-8BB2-5B45BBCB9C91}" srcOrd="2" destOrd="0" parTransId="{A8626F9D-F8F9-45E5-8C63-3FE51F5579B0}" sibTransId="{92E2B257-3940-4FCB-A299-89BF20C07A68}"/>
    <dgm:cxn modelId="{D769E053-8F3D-402F-B1A8-DD8E2C7467A2}" srcId="{65AC16DA-57EC-4BDF-AE90-5E8DD2440CA7}" destId="{BFB16240-2284-4567-B151-DCA49466C231}" srcOrd="0" destOrd="0" parTransId="{2C5F1EC5-163F-4360-BEB6-7ED101005BCB}" sibTransId="{F72EEB04-B8C1-4576-AF52-D4DBE8F6B6F4}"/>
    <dgm:cxn modelId="{B476C9C2-7F85-4AE9-8BA8-9B5EDFFE0580}" type="presOf" srcId="{17998D44-C870-4F61-B858-7DADA1E84A67}" destId="{C70EA1BA-4AEC-4EAC-9D83-496519353E61}" srcOrd="0" destOrd="0" presId="urn:microsoft.com/office/officeart/2005/8/layout/radial6"/>
    <dgm:cxn modelId="{6C65D3CA-5A71-4887-B27B-0190F01663CD}" type="presOf" srcId="{65AC16DA-57EC-4BDF-AE90-5E8DD2440CA7}" destId="{F9B4AE5A-A305-4E9C-8477-87AEECFD9AC5}" srcOrd="0" destOrd="0" presId="urn:microsoft.com/office/officeart/2005/8/layout/radial6"/>
    <dgm:cxn modelId="{474AE7D6-5CE6-4300-98CA-2E9D6C3233D9}" type="presOf" srcId="{F72EEB04-B8C1-4576-AF52-D4DBE8F6B6F4}" destId="{E851481F-DACB-40F8-94AA-864851B952C6}" srcOrd="0" destOrd="0" presId="urn:microsoft.com/office/officeart/2005/8/layout/radial6"/>
    <dgm:cxn modelId="{10C9A0E3-9364-4C69-8148-B51687B50BBF}" type="presOf" srcId="{BFB16240-2284-4567-B151-DCA49466C231}" destId="{F5AEC72D-174A-494D-849C-4AC90E8162DA}" srcOrd="0" destOrd="0" presId="urn:microsoft.com/office/officeart/2005/8/layout/radial6"/>
    <dgm:cxn modelId="{ACF89CA7-9F00-4CDE-932C-AB1CA289DE9C}" type="presParOf" srcId="{C70EA1BA-4AEC-4EAC-9D83-496519353E61}" destId="{F9B4AE5A-A305-4E9C-8477-87AEECFD9AC5}" srcOrd="0" destOrd="0" presId="urn:microsoft.com/office/officeart/2005/8/layout/radial6"/>
    <dgm:cxn modelId="{DAE4F5E2-50CB-4EDF-850E-381AE5F3AA5D}" type="presParOf" srcId="{C70EA1BA-4AEC-4EAC-9D83-496519353E61}" destId="{F5AEC72D-174A-494D-849C-4AC90E8162DA}" srcOrd="1" destOrd="0" presId="urn:microsoft.com/office/officeart/2005/8/layout/radial6"/>
    <dgm:cxn modelId="{C356A2F0-FE5F-4483-BE16-AFBBFC56D642}" type="presParOf" srcId="{C70EA1BA-4AEC-4EAC-9D83-496519353E61}" destId="{4D139A33-17CB-4E88-97BA-83542D999C16}" srcOrd="2" destOrd="0" presId="urn:microsoft.com/office/officeart/2005/8/layout/radial6"/>
    <dgm:cxn modelId="{5409AE78-AA11-4699-86F8-069D966B6261}" type="presParOf" srcId="{C70EA1BA-4AEC-4EAC-9D83-496519353E61}" destId="{E851481F-DACB-40F8-94AA-864851B952C6}" srcOrd="3" destOrd="0" presId="urn:microsoft.com/office/officeart/2005/8/layout/radial6"/>
    <dgm:cxn modelId="{0A38ABC9-3C92-417C-B1B8-F035B0633871}" type="presParOf" srcId="{C70EA1BA-4AEC-4EAC-9D83-496519353E61}" destId="{3613B325-51BE-4586-9A0C-A06C83CF0334}" srcOrd="4" destOrd="0" presId="urn:microsoft.com/office/officeart/2005/8/layout/radial6"/>
    <dgm:cxn modelId="{A882C9CF-3084-4333-9306-182764537C05}" type="presParOf" srcId="{C70EA1BA-4AEC-4EAC-9D83-496519353E61}" destId="{8EB8E5A6-7EC8-4CB8-B808-637ED4BBCCD3}" srcOrd="5" destOrd="0" presId="urn:microsoft.com/office/officeart/2005/8/layout/radial6"/>
    <dgm:cxn modelId="{9A8CAE4A-F5B4-4CB5-951A-C3092CB90EC1}" type="presParOf" srcId="{C70EA1BA-4AEC-4EAC-9D83-496519353E61}" destId="{C3C7E438-D1C0-4FAE-997C-D75D15686ADF}" srcOrd="6" destOrd="0" presId="urn:microsoft.com/office/officeart/2005/8/layout/radial6"/>
    <dgm:cxn modelId="{F1E7A883-0379-465A-B733-3DC9AC762896}" type="presParOf" srcId="{C70EA1BA-4AEC-4EAC-9D83-496519353E61}" destId="{6EBB0E87-3AC1-4D85-9A6B-8BE0CFE1B37E}" srcOrd="7" destOrd="0" presId="urn:microsoft.com/office/officeart/2005/8/layout/radial6"/>
    <dgm:cxn modelId="{57C218CF-2DBF-4AFA-81B8-509D8A8F9912}" type="presParOf" srcId="{C70EA1BA-4AEC-4EAC-9D83-496519353E61}" destId="{925BAE2A-DF3C-4FBA-9585-3A9C1288876E}" srcOrd="8" destOrd="0" presId="urn:microsoft.com/office/officeart/2005/8/layout/radial6"/>
    <dgm:cxn modelId="{B9B0CE21-F9BB-49E0-AD6A-56DEBCFC4778}" type="presParOf" srcId="{C70EA1BA-4AEC-4EAC-9D83-496519353E61}" destId="{C9DC6CBF-3737-4809-8BB3-A02B1E6A0F0B}"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5B315-1678-4740-8959-FA6F7C5B3516}"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230C0B66-AC34-4423-BF79-4B9BDB84B099}">
      <dgm:prSet phldrT="[Text]" phldr="1"/>
      <dgm:spPr/>
      <dgm:t>
        <a:bodyPr/>
        <a:lstStyle/>
        <a:p>
          <a:endParaRPr lang="en-US"/>
        </a:p>
      </dgm:t>
    </dgm:pt>
    <dgm:pt modelId="{8362C0E5-EDBB-444F-BDEA-BBB7A1C9F472}" type="parTrans" cxnId="{4ABB0D47-98F7-4C1A-BD5F-95AC96EE31B3}">
      <dgm:prSet/>
      <dgm:spPr/>
      <dgm:t>
        <a:bodyPr/>
        <a:lstStyle/>
        <a:p>
          <a:endParaRPr lang="en-US"/>
        </a:p>
      </dgm:t>
    </dgm:pt>
    <dgm:pt modelId="{D5E9A5CF-572A-46F8-9FB3-B0B703F8B43F}" type="sibTrans" cxnId="{4ABB0D47-98F7-4C1A-BD5F-95AC96EE31B3}">
      <dgm:prSet/>
      <dgm:spPr/>
      <dgm:t>
        <a:bodyPr/>
        <a:lstStyle/>
        <a:p>
          <a:endParaRPr lang="en-US"/>
        </a:p>
      </dgm:t>
    </dgm:pt>
    <dgm:pt modelId="{0E70379D-9184-4176-BFEC-FBFB2B1E0E22}">
      <dgm:prSet phldrT="[Text]"/>
      <dgm:spPr/>
      <dgm:t>
        <a:bodyPr/>
        <a:lstStyle/>
        <a:p>
          <a:r>
            <a:rPr lang="en-US" dirty="0"/>
            <a:t>Primary Team</a:t>
          </a:r>
        </a:p>
      </dgm:t>
    </dgm:pt>
    <dgm:pt modelId="{6E8EFFB0-B1CF-40F5-AAB2-0ED41EE93BC9}" type="parTrans" cxnId="{DE221DA1-3EF6-4055-8988-A9E29C54238D}">
      <dgm:prSet/>
      <dgm:spPr/>
      <dgm:t>
        <a:bodyPr/>
        <a:lstStyle/>
        <a:p>
          <a:endParaRPr lang="en-US"/>
        </a:p>
      </dgm:t>
    </dgm:pt>
    <dgm:pt modelId="{5CA29D81-0B83-458B-874F-0248F8A990A3}" type="sibTrans" cxnId="{DE221DA1-3EF6-4055-8988-A9E29C54238D}">
      <dgm:prSet/>
      <dgm:spPr/>
      <dgm:t>
        <a:bodyPr/>
        <a:lstStyle/>
        <a:p>
          <a:endParaRPr lang="en-US"/>
        </a:p>
      </dgm:t>
    </dgm:pt>
    <dgm:pt modelId="{039D99B9-D2FC-4EA1-878B-DAF167134629}">
      <dgm:prSet phldrT="[Text]" phldr="1"/>
      <dgm:spPr/>
      <dgm:t>
        <a:bodyPr/>
        <a:lstStyle/>
        <a:p>
          <a:endParaRPr lang="en-US"/>
        </a:p>
      </dgm:t>
    </dgm:pt>
    <dgm:pt modelId="{8335B464-A623-4D68-8BCE-E7A4B15A0DE7}" type="parTrans" cxnId="{80D8EE07-4716-40DB-8920-84AD2808E477}">
      <dgm:prSet/>
      <dgm:spPr/>
      <dgm:t>
        <a:bodyPr/>
        <a:lstStyle/>
        <a:p>
          <a:endParaRPr lang="en-US"/>
        </a:p>
      </dgm:t>
    </dgm:pt>
    <dgm:pt modelId="{EDD28D15-4DA5-4B70-A8AC-3A63A6EF97D4}" type="sibTrans" cxnId="{80D8EE07-4716-40DB-8920-84AD2808E477}">
      <dgm:prSet/>
      <dgm:spPr/>
      <dgm:t>
        <a:bodyPr/>
        <a:lstStyle/>
        <a:p>
          <a:endParaRPr lang="en-US"/>
        </a:p>
      </dgm:t>
    </dgm:pt>
    <dgm:pt modelId="{A1535E7E-CD2B-42FC-BF69-22755216B58C}">
      <dgm:prSet phldrT="[Text]"/>
      <dgm:spPr/>
      <dgm:t>
        <a:bodyPr/>
        <a:lstStyle/>
        <a:p>
          <a:r>
            <a:rPr lang="en-US" dirty="0"/>
            <a:t>Auxiliary Team</a:t>
          </a:r>
        </a:p>
      </dgm:t>
    </dgm:pt>
    <dgm:pt modelId="{22F3071B-A149-45A8-B9DB-DE81D4D75FCC}" type="parTrans" cxnId="{AC0A36A1-9DC1-4EEF-A0B0-FF45753418C4}">
      <dgm:prSet/>
      <dgm:spPr/>
      <dgm:t>
        <a:bodyPr/>
        <a:lstStyle/>
        <a:p>
          <a:endParaRPr lang="en-US"/>
        </a:p>
      </dgm:t>
    </dgm:pt>
    <dgm:pt modelId="{ABC926C8-5053-4434-B535-FD40E8BA6ED1}" type="sibTrans" cxnId="{AC0A36A1-9DC1-4EEF-A0B0-FF45753418C4}">
      <dgm:prSet/>
      <dgm:spPr/>
      <dgm:t>
        <a:bodyPr/>
        <a:lstStyle/>
        <a:p>
          <a:endParaRPr lang="en-US"/>
        </a:p>
      </dgm:t>
    </dgm:pt>
    <dgm:pt modelId="{FD17B9FB-7AE0-4413-9E0F-331A41C9460E}">
      <dgm:prSet phldrT="[Text]" phldr="1"/>
      <dgm:spPr/>
      <dgm:t>
        <a:bodyPr/>
        <a:lstStyle/>
        <a:p>
          <a:endParaRPr lang="en-US"/>
        </a:p>
      </dgm:t>
    </dgm:pt>
    <dgm:pt modelId="{40852A14-3F85-4238-89BD-D9061487E627}" type="parTrans" cxnId="{70ED985E-50EE-408E-B9CB-53F848F9007C}">
      <dgm:prSet/>
      <dgm:spPr/>
      <dgm:t>
        <a:bodyPr/>
        <a:lstStyle/>
        <a:p>
          <a:endParaRPr lang="en-US"/>
        </a:p>
      </dgm:t>
    </dgm:pt>
    <dgm:pt modelId="{988D298D-1F71-47A8-A240-B26B1E5E0312}" type="sibTrans" cxnId="{70ED985E-50EE-408E-B9CB-53F848F9007C}">
      <dgm:prSet/>
      <dgm:spPr/>
      <dgm:t>
        <a:bodyPr/>
        <a:lstStyle/>
        <a:p>
          <a:endParaRPr lang="en-US"/>
        </a:p>
      </dgm:t>
    </dgm:pt>
    <dgm:pt modelId="{330E7EE6-174E-478C-9D2C-4FA40673F243}">
      <dgm:prSet phldrT="[Text]"/>
      <dgm:spPr/>
      <dgm:t>
        <a:bodyPr/>
        <a:lstStyle/>
        <a:p>
          <a:r>
            <a:rPr lang="en-US" dirty="0"/>
            <a:t>External Service Providers </a:t>
          </a:r>
        </a:p>
      </dgm:t>
    </dgm:pt>
    <dgm:pt modelId="{A5C96CBA-76DB-459E-9A29-4C0759013D63}" type="parTrans" cxnId="{C811B432-9F3B-46D6-B5E1-B6B5C90D49C6}">
      <dgm:prSet/>
      <dgm:spPr/>
      <dgm:t>
        <a:bodyPr/>
        <a:lstStyle/>
        <a:p>
          <a:endParaRPr lang="en-US"/>
        </a:p>
      </dgm:t>
    </dgm:pt>
    <dgm:pt modelId="{6F30BC5F-D1E1-488B-9183-A0D791671357}" type="sibTrans" cxnId="{C811B432-9F3B-46D6-B5E1-B6B5C90D49C6}">
      <dgm:prSet/>
      <dgm:spPr/>
      <dgm:t>
        <a:bodyPr/>
        <a:lstStyle/>
        <a:p>
          <a:endParaRPr lang="en-US"/>
        </a:p>
      </dgm:t>
    </dgm:pt>
    <dgm:pt modelId="{8164A817-0759-440C-9F63-718F95FF4FAF}" type="pres">
      <dgm:prSet presAssocID="{6545B315-1678-4740-8959-FA6F7C5B3516}" presName="linearFlow" presStyleCnt="0">
        <dgm:presLayoutVars>
          <dgm:dir/>
          <dgm:animLvl val="lvl"/>
          <dgm:resizeHandles val="exact"/>
        </dgm:presLayoutVars>
      </dgm:prSet>
      <dgm:spPr/>
    </dgm:pt>
    <dgm:pt modelId="{BB943395-AFDD-4D21-930D-67DA2D98D2A1}" type="pres">
      <dgm:prSet presAssocID="{230C0B66-AC34-4423-BF79-4B9BDB84B099}" presName="composite" presStyleCnt="0"/>
      <dgm:spPr/>
    </dgm:pt>
    <dgm:pt modelId="{F2E54A59-B74C-422A-8B67-AB71C9959956}" type="pres">
      <dgm:prSet presAssocID="{230C0B66-AC34-4423-BF79-4B9BDB84B099}" presName="parentText" presStyleLbl="alignNode1" presStyleIdx="0" presStyleCnt="3">
        <dgm:presLayoutVars>
          <dgm:chMax val="1"/>
          <dgm:bulletEnabled val="1"/>
        </dgm:presLayoutVars>
      </dgm:prSet>
      <dgm:spPr/>
    </dgm:pt>
    <dgm:pt modelId="{C221C722-3687-4646-9A5A-B3B495CFA14B}" type="pres">
      <dgm:prSet presAssocID="{230C0B66-AC34-4423-BF79-4B9BDB84B099}" presName="descendantText" presStyleLbl="alignAcc1" presStyleIdx="0" presStyleCnt="3">
        <dgm:presLayoutVars>
          <dgm:bulletEnabled val="1"/>
        </dgm:presLayoutVars>
      </dgm:prSet>
      <dgm:spPr/>
    </dgm:pt>
    <dgm:pt modelId="{E47CB759-4FAA-478D-892E-C90A85CD9FF6}" type="pres">
      <dgm:prSet presAssocID="{D5E9A5CF-572A-46F8-9FB3-B0B703F8B43F}" presName="sp" presStyleCnt="0"/>
      <dgm:spPr/>
    </dgm:pt>
    <dgm:pt modelId="{B0DB3BBD-F0CD-4FDD-B19B-F38B6214F479}" type="pres">
      <dgm:prSet presAssocID="{039D99B9-D2FC-4EA1-878B-DAF167134629}" presName="composite" presStyleCnt="0"/>
      <dgm:spPr/>
    </dgm:pt>
    <dgm:pt modelId="{1D9F33EB-2338-421B-82C9-825ACF8E5262}" type="pres">
      <dgm:prSet presAssocID="{039D99B9-D2FC-4EA1-878B-DAF167134629}" presName="parentText" presStyleLbl="alignNode1" presStyleIdx="1" presStyleCnt="3">
        <dgm:presLayoutVars>
          <dgm:chMax val="1"/>
          <dgm:bulletEnabled val="1"/>
        </dgm:presLayoutVars>
      </dgm:prSet>
      <dgm:spPr/>
    </dgm:pt>
    <dgm:pt modelId="{E7863508-FD20-4FF0-BCCA-951CEDEAB6EA}" type="pres">
      <dgm:prSet presAssocID="{039D99B9-D2FC-4EA1-878B-DAF167134629}" presName="descendantText" presStyleLbl="alignAcc1" presStyleIdx="1" presStyleCnt="3">
        <dgm:presLayoutVars>
          <dgm:bulletEnabled val="1"/>
        </dgm:presLayoutVars>
      </dgm:prSet>
      <dgm:spPr/>
    </dgm:pt>
    <dgm:pt modelId="{4AFDCC18-4B70-4858-BF46-4451CA0C0F53}" type="pres">
      <dgm:prSet presAssocID="{EDD28D15-4DA5-4B70-A8AC-3A63A6EF97D4}" presName="sp" presStyleCnt="0"/>
      <dgm:spPr/>
    </dgm:pt>
    <dgm:pt modelId="{81AA2918-FF20-48E4-B182-8374B7D8AF05}" type="pres">
      <dgm:prSet presAssocID="{FD17B9FB-7AE0-4413-9E0F-331A41C9460E}" presName="composite" presStyleCnt="0"/>
      <dgm:spPr/>
    </dgm:pt>
    <dgm:pt modelId="{B9554578-A005-49CC-AA0F-91A78ECE94D6}" type="pres">
      <dgm:prSet presAssocID="{FD17B9FB-7AE0-4413-9E0F-331A41C9460E}" presName="parentText" presStyleLbl="alignNode1" presStyleIdx="2" presStyleCnt="3">
        <dgm:presLayoutVars>
          <dgm:chMax val="1"/>
          <dgm:bulletEnabled val="1"/>
        </dgm:presLayoutVars>
      </dgm:prSet>
      <dgm:spPr/>
    </dgm:pt>
    <dgm:pt modelId="{F266A946-2B2E-4947-9DE0-CA1486E83585}" type="pres">
      <dgm:prSet presAssocID="{FD17B9FB-7AE0-4413-9E0F-331A41C9460E}" presName="descendantText" presStyleLbl="alignAcc1" presStyleIdx="2" presStyleCnt="3">
        <dgm:presLayoutVars>
          <dgm:bulletEnabled val="1"/>
        </dgm:presLayoutVars>
      </dgm:prSet>
      <dgm:spPr/>
    </dgm:pt>
  </dgm:ptLst>
  <dgm:cxnLst>
    <dgm:cxn modelId="{80D8EE07-4716-40DB-8920-84AD2808E477}" srcId="{6545B315-1678-4740-8959-FA6F7C5B3516}" destId="{039D99B9-D2FC-4EA1-878B-DAF167134629}" srcOrd="1" destOrd="0" parTransId="{8335B464-A623-4D68-8BCE-E7A4B15A0DE7}" sibTransId="{EDD28D15-4DA5-4B70-A8AC-3A63A6EF97D4}"/>
    <dgm:cxn modelId="{DDCBD50E-824C-46F3-BAF0-86921029899A}" type="presOf" srcId="{6545B315-1678-4740-8959-FA6F7C5B3516}" destId="{8164A817-0759-440C-9F63-718F95FF4FAF}" srcOrd="0" destOrd="0" presId="urn:microsoft.com/office/officeart/2005/8/layout/chevron2"/>
    <dgm:cxn modelId="{27E0792A-5D9F-44E6-B1C4-90DC864DFA27}" type="presOf" srcId="{039D99B9-D2FC-4EA1-878B-DAF167134629}" destId="{1D9F33EB-2338-421B-82C9-825ACF8E5262}" srcOrd="0" destOrd="0" presId="urn:microsoft.com/office/officeart/2005/8/layout/chevron2"/>
    <dgm:cxn modelId="{C811B432-9F3B-46D6-B5E1-B6B5C90D49C6}" srcId="{FD17B9FB-7AE0-4413-9E0F-331A41C9460E}" destId="{330E7EE6-174E-478C-9D2C-4FA40673F243}" srcOrd="0" destOrd="0" parTransId="{A5C96CBA-76DB-459E-9A29-4C0759013D63}" sibTransId="{6F30BC5F-D1E1-488B-9183-A0D791671357}"/>
    <dgm:cxn modelId="{24C0673D-99D0-4E6C-90CB-9004F425227A}" type="presOf" srcId="{230C0B66-AC34-4423-BF79-4B9BDB84B099}" destId="{F2E54A59-B74C-422A-8B67-AB71C9959956}" srcOrd="0" destOrd="0" presId="urn:microsoft.com/office/officeart/2005/8/layout/chevron2"/>
    <dgm:cxn modelId="{70ED985E-50EE-408E-B9CB-53F848F9007C}" srcId="{6545B315-1678-4740-8959-FA6F7C5B3516}" destId="{FD17B9FB-7AE0-4413-9E0F-331A41C9460E}" srcOrd="2" destOrd="0" parTransId="{40852A14-3F85-4238-89BD-D9061487E627}" sibTransId="{988D298D-1F71-47A8-A240-B26B1E5E0312}"/>
    <dgm:cxn modelId="{82757262-ACF1-4101-8645-4316EA90BECB}" type="presOf" srcId="{330E7EE6-174E-478C-9D2C-4FA40673F243}" destId="{F266A946-2B2E-4947-9DE0-CA1486E83585}" srcOrd="0" destOrd="0" presId="urn:microsoft.com/office/officeart/2005/8/layout/chevron2"/>
    <dgm:cxn modelId="{4ABB0D47-98F7-4C1A-BD5F-95AC96EE31B3}" srcId="{6545B315-1678-4740-8959-FA6F7C5B3516}" destId="{230C0B66-AC34-4423-BF79-4B9BDB84B099}" srcOrd="0" destOrd="0" parTransId="{8362C0E5-EDBB-444F-BDEA-BBB7A1C9F472}" sibTransId="{D5E9A5CF-572A-46F8-9FB3-B0B703F8B43F}"/>
    <dgm:cxn modelId="{F0B17E6B-4A99-4790-933E-850C51C77252}" type="presOf" srcId="{A1535E7E-CD2B-42FC-BF69-22755216B58C}" destId="{E7863508-FD20-4FF0-BCCA-951CEDEAB6EA}" srcOrd="0" destOrd="0" presId="urn:microsoft.com/office/officeart/2005/8/layout/chevron2"/>
    <dgm:cxn modelId="{00F94176-8D7C-45C3-988F-38A3AF977198}" type="presOf" srcId="{0E70379D-9184-4176-BFEC-FBFB2B1E0E22}" destId="{C221C722-3687-4646-9A5A-B3B495CFA14B}" srcOrd="0" destOrd="0" presId="urn:microsoft.com/office/officeart/2005/8/layout/chevron2"/>
    <dgm:cxn modelId="{DE221DA1-3EF6-4055-8988-A9E29C54238D}" srcId="{230C0B66-AC34-4423-BF79-4B9BDB84B099}" destId="{0E70379D-9184-4176-BFEC-FBFB2B1E0E22}" srcOrd="0" destOrd="0" parTransId="{6E8EFFB0-B1CF-40F5-AAB2-0ED41EE93BC9}" sibTransId="{5CA29D81-0B83-458B-874F-0248F8A990A3}"/>
    <dgm:cxn modelId="{AC0A36A1-9DC1-4EEF-A0B0-FF45753418C4}" srcId="{039D99B9-D2FC-4EA1-878B-DAF167134629}" destId="{A1535E7E-CD2B-42FC-BF69-22755216B58C}" srcOrd="0" destOrd="0" parTransId="{22F3071B-A149-45A8-B9DB-DE81D4D75FCC}" sibTransId="{ABC926C8-5053-4434-B535-FD40E8BA6ED1}"/>
    <dgm:cxn modelId="{7FA098C9-8CF3-4C91-B5CA-09CCAB13C157}" type="presOf" srcId="{FD17B9FB-7AE0-4413-9E0F-331A41C9460E}" destId="{B9554578-A005-49CC-AA0F-91A78ECE94D6}" srcOrd="0" destOrd="0" presId="urn:microsoft.com/office/officeart/2005/8/layout/chevron2"/>
    <dgm:cxn modelId="{A6310075-E15E-445A-B68C-D3DD43B746A3}" type="presParOf" srcId="{8164A817-0759-440C-9F63-718F95FF4FAF}" destId="{BB943395-AFDD-4D21-930D-67DA2D98D2A1}" srcOrd="0" destOrd="0" presId="urn:microsoft.com/office/officeart/2005/8/layout/chevron2"/>
    <dgm:cxn modelId="{CF1F0BDB-A783-46CD-85CB-06C2D0DA6F1C}" type="presParOf" srcId="{BB943395-AFDD-4D21-930D-67DA2D98D2A1}" destId="{F2E54A59-B74C-422A-8B67-AB71C9959956}" srcOrd="0" destOrd="0" presId="urn:microsoft.com/office/officeart/2005/8/layout/chevron2"/>
    <dgm:cxn modelId="{EF41476D-3695-4667-AA0E-7CB2DD770D4F}" type="presParOf" srcId="{BB943395-AFDD-4D21-930D-67DA2D98D2A1}" destId="{C221C722-3687-4646-9A5A-B3B495CFA14B}" srcOrd="1" destOrd="0" presId="urn:microsoft.com/office/officeart/2005/8/layout/chevron2"/>
    <dgm:cxn modelId="{A321AF32-EEC5-4721-8C30-15C03CB7B9D7}" type="presParOf" srcId="{8164A817-0759-440C-9F63-718F95FF4FAF}" destId="{E47CB759-4FAA-478D-892E-C90A85CD9FF6}" srcOrd="1" destOrd="0" presId="urn:microsoft.com/office/officeart/2005/8/layout/chevron2"/>
    <dgm:cxn modelId="{18DDEECF-EF4C-4D47-B8B0-E559978FC875}" type="presParOf" srcId="{8164A817-0759-440C-9F63-718F95FF4FAF}" destId="{B0DB3BBD-F0CD-4FDD-B19B-F38B6214F479}" srcOrd="2" destOrd="0" presId="urn:microsoft.com/office/officeart/2005/8/layout/chevron2"/>
    <dgm:cxn modelId="{DF182591-411C-4533-B87C-DF55765462C8}" type="presParOf" srcId="{B0DB3BBD-F0CD-4FDD-B19B-F38B6214F479}" destId="{1D9F33EB-2338-421B-82C9-825ACF8E5262}" srcOrd="0" destOrd="0" presId="urn:microsoft.com/office/officeart/2005/8/layout/chevron2"/>
    <dgm:cxn modelId="{5A73C58B-4946-4602-990A-0F3569AC9B18}" type="presParOf" srcId="{B0DB3BBD-F0CD-4FDD-B19B-F38B6214F479}" destId="{E7863508-FD20-4FF0-BCCA-951CEDEAB6EA}" srcOrd="1" destOrd="0" presId="urn:microsoft.com/office/officeart/2005/8/layout/chevron2"/>
    <dgm:cxn modelId="{045CC088-33EC-45DB-9614-1502280C52C4}" type="presParOf" srcId="{8164A817-0759-440C-9F63-718F95FF4FAF}" destId="{4AFDCC18-4B70-4858-BF46-4451CA0C0F53}" srcOrd="3" destOrd="0" presId="urn:microsoft.com/office/officeart/2005/8/layout/chevron2"/>
    <dgm:cxn modelId="{AC62F38B-1468-4B9F-BD2B-782C70C6E5DF}" type="presParOf" srcId="{8164A817-0759-440C-9F63-718F95FF4FAF}" destId="{81AA2918-FF20-48E4-B182-8374B7D8AF05}" srcOrd="4" destOrd="0" presId="urn:microsoft.com/office/officeart/2005/8/layout/chevron2"/>
    <dgm:cxn modelId="{00B57ED0-43B6-4D70-B4F8-D35F59A27DDB}" type="presParOf" srcId="{81AA2918-FF20-48E4-B182-8374B7D8AF05}" destId="{B9554578-A005-49CC-AA0F-91A78ECE94D6}" srcOrd="0" destOrd="0" presId="urn:microsoft.com/office/officeart/2005/8/layout/chevron2"/>
    <dgm:cxn modelId="{73405996-5274-4CA1-A433-088CB73A22D4}" type="presParOf" srcId="{81AA2918-FF20-48E4-B182-8374B7D8AF05}" destId="{F266A946-2B2E-4947-9DE0-CA1486E835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C6CBF-3737-4809-8BB3-A02B1E6A0F0B}">
      <dsp:nvSpPr>
        <dsp:cNvPr id="0" name=""/>
        <dsp:cNvSpPr/>
      </dsp:nvSpPr>
      <dsp:spPr>
        <a:xfrm>
          <a:off x="2402326" y="564422"/>
          <a:ext cx="3761966" cy="3761966"/>
        </a:xfrm>
        <a:prstGeom prst="blockArc">
          <a:avLst>
            <a:gd name="adj1" fmla="val 90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7E438-D1C0-4FAE-997C-D75D15686ADF}">
      <dsp:nvSpPr>
        <dsp:cNvPr id="0" name=""/>
        <dsp:cNvSpPr/>
      </dsp:nvSpPr>
      <dsp:spPr>
        <a:xfrm>
          <a:off x="2402326" y="564422"/>
          <a:ext cx="3761966" cy="3761966"/>
        </a:xfrm>
        <a:prstGeom prst="blockArc">
          <a:avLst>
            <a:gd name="adj1" fmla="val 1800000"/>
            <a:gd name="adj2" fmla="val 90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51481F-DACB-40F8-94AA-864851B952C6}">
      <dsp:nvSpPr>
        <dsp:cNvPr id="0" name=""/>
        <dsp:cNvSpPr/>
      </dsp:nvSpPr>
      <dsp:spPr>
        <a:xfrm>
          <a:off x="2402326" y="564422"/>
          <a:ext cx="3761966" cy="3761966"/>
        </a:xfrm>
        <a:prstGeom prst="blockArc">
          <a:avLst>
            <a:gd name="adj1" fmla="val 16200000"/>
            <a:gd name="adj2" fmla="val 1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4AE5A-A305-4E9C-8477-87AEECFD9AC5}">
      <dsp:nvSpPr>
        <dsp:cNvPr id="0" name=""/>
        <dsp:cNvSpPr/>
      </dsp:nvSpPr>
      <dsp:spPr>
        <a:xfrm>
          <a:off x="3417521" y="1579618"/>
          <a:ext cx="1731575" cy="173157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Industrial Therapy</a:t>
          </a:r>
        </a:p>
      </dsp:txBody>
      <dsp:txXfrm>
        <a:off x="3417521" y="1579618"/>
        <a:ext cx="1731575" cy="1731575"/>
      </dsp:txXfrm>
    </dsp:sp>
    <dsp:sp modelId="{F5AEC72D-174A-494D-849C-4AC90E8162DA}">
      <dsp:nvSpPr>
        <dsp:cNvPr id="0" name=""/>
        <dsp:cNvSpPr/>
      </dsp:nvSpPr>
      <dsp:spPr>
        <a:xfrm>
          <a:off x="3503054" y="2007"/>
          <a:ext cx="1560509"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Medicine </a:t>
          </a:r>
        </a:p>
      </dsp:txBody>
      <dsp:txXfrm>
        <a:off x="3503054" y="2007"/>
        <a:ext cx="1560509" cy="1212103"/>
      </dsp:txXfrm>
    </dsp:sp>
    <dsp:sp modelId="{3613B325-51BE-4586-9A0C-A06C83CF0334}">
      <dsp:nvSpPr>
        <dsp:cNvPr id="0" name=""/>
        <dsp:cNvSpPr/>
      </dsp:nvSpPr>
      <dsp:spPr>
        <a:xfrm>
          <a:off x="5009033" y="2758028"/>
          <a:ext cx="1730931"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Engineering</a:t>
          </a:r>
        </a:p>
      </dsp:txBody>
      <dsp:txXfrm>
        <a:off x="5009033" y="2758028"/>
        <a:ext cx="1730931" cy="1212103"/>
      </dsp:txXfrm>
    </dsp:sp>
    <dsp:sp modelId="{6EBB0E87-3AC1-4D85-9A6B-8BE0CFE1B37E}">
      <dsp:nvSpPr>
        <dsp:cNvPr id="0" name=""/>
        <dsp:cNvSpPr/>
      </dsp:nvSpPr>
      <dsp:spPr>
        <a:xfrm>
          <a:off x="1764273" y="2758028"/>
          <a:ext cx="185569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Industry </a:t>
          </a:r>
        </a:p>
      </dsp:txBody>
      <dsp:txXfrm>
        <a:off x="1764273" y="2758028"/>
        <a:ext cx="1855693" cy="1212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54A59-B74C-422A-8B67-AB71C9959956}">
      <dsp:nvSpPr>
        <dsp:cNvPr id="0" name=""/>
        <dsp:cNvSpPr/>
      </dsp:nvSpPr>
      <dsp:spPr>
        <a:xfrm rot="5400000">
          <a:off x="-247798" y="249366"/>
          <a:ext cx="1651992" cy="1156394"/>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579764"/>
        <a:ext cx="1156394" cy="495598"/>
      </dsp:txXfrm>
    </dsp:sp>
    <dsp:sp modelId="{C221C722-3687-4646-9A5A-B3B495CFA14B}">
      <dsp:nvSpPr>
        <dsp:cNvPr id="0" name=""/>
        <dsp:cNvSpPr/>
      </dsp:nvSpPr>
      <dsp:spPr>
        <a:xfrm rot="5400000">
          <a:off x="4293418" y="-3135456"/>
          <a:ext cx="1073794" cy="7347843"/>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Primary Team</a:t>
          </a:r>
        </a:p>
      </dsp:txBody>
      <dsp:txXfrm rot="-5400000">
        <a:off x="1156394" y="53986"/>
        <a:ext cx="7295425" cy="968958"/>
      </dsp:txXfrm>
    </dsp:sp>
    <dsp:sp modelId="{1D9F33EB-2338-421B-82C9-825ACF8E5262}">
      <dsp:nvSpPr>
        <dsp:cNvPr id="0" name=""/>
        <dsp:cNvSpPr/>
      </dsp:nvSpPr>
      <dsp:spPr>
        <a:xfrm rot="5400000">
          <a:off x="-247798" y="1707802"/>
          <a:ext cx="1651992" cy="1156394"/>
        </a:xfrm>
        <a:prstGeom prst="chevron">
          <a:avLst/>
        </a:prstGeom>
        <a:solidFill>
          <a:schemeClr val="accent2">
            <a:hueOff val="3864684"/>
            <a:satOff val="-41326"/>
            <a:lumOff val="10784"/>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2038200"/>
        <a:ext cx="1156394" cy="495598"/>
      </dsp:txXfrm>
    </dsp:sp>
    <dsp:sp modelId="{E7863508-FD20-4FF0-BCCA-951CEDEAB6EA}">
      <dsp:nvSpPr>
        <dsp:cNvPr id="0" name=""/>
        <dsp:cNvSpPr/>
      </dsp:nvSpPr>
      <dsp:spPr>
        <a:xfrm rot="5400000">
          <a:off x="4293418" y="-1677020"/>
          <a:ext cx="1073794" cy="7347843"/>
        </a:xfrm>
        <a:prstGeom prst="round2SameRect">
          <a:avLst/>
        </a:prstGeom>
        <a:solidFill>
          <a:schemeClr val="lt1">
            <a:alpha val="90000"/>
            <a:hueOff val="0"/>
            <a:satOff val="0"/>
            <a:lumOff val="0"/>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Auxiliary Team</a:t>
          </a:r>
        </a:p>
      </dsp:txBody>
      <dsp:txXfrm rot="-5400000">
        <a:off x="1156394" y="1512422"/>
        <a:ext cx="7295425" cy="968958"/>
      </dsp:txXfrm>
    </dsp:sp>
    <dsp:sp modelId="{B9554578-A005-49CC-AA0F-91A78ECE94D6}">
      <dsp:nvSpPr>
        <dsp:cNvPr id="0" name=""/>
        <dsp:cNvSpPr/>
      </dsp:nvSpPr>
      <dsp:spPr>
        <a:xfrm rot="5400000">
          <a:off x="-247798" y="3166238"/>
          <a:ext cx="1651992" cy="1156394"/>
        </a:xfrm>
        <a:prstGeom prst="chevron">
          <a:avLst/>
        </a:prstGeom>
        <a:solidFill>
          <a:schemeClr val="accent2">
            <a:hueOff val="7729367"/>
            <a:satOff val="-82653"/>
            <a:lumOff val="21569"/>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3496636"/>
        <a:ext cx="1156394" cy="495598"/>
      </dsp:txXfrm>
    </dsp:sp>
    <dsp:sp modelId="{F266A946-2B2E-4947-9DE0-CA1486E83585}">
      <dsp:nvSpPr>
        <dsp:cNvPr id="0" name=""/>
        <dsp:cNvSpPr/>
      </dsp:nvSpPr>
      <dsp:spPr>
        <a:xfrm rot="5400000">
          <a:off x="4293418" y="-218584"/>
          <a:ext cx="1073794" cy="7347843"/>
        </a:xfrm>
        <a:prstGeom prst="round2SameRect">
          <a:avLst/>
        </a:prstGeom>
        <a:solidFill>
          <a:schemeClr val="lt1">
            <a:alpha val="90000"/>
            <a:hueOff val="0"/>
            <a:satOff val="0"/>
            <a:lumOff val="0"/>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External Service Providers </a:t>
          </a:r>
        </a:p>
      </dsp:txBody>
      <dsp:txXfrm rot="-5400000">
        <a:off x="1156394" y="2970858"/>
        <a:ext cx="7295425" cy="9689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6/18/2024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6/18/2024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2971800"/>
            <a:ext cx="4495800" cy="1752600"/>
          </a:xfrm>
        </p:spPr>
        <p:txBody>
          <a:bodyPr>
            <a:normAutofit/>
          </a:bodyPr>
          <a:lstStyle/>
          <a:p>
            <a:pPr algn="l"/>
            <a:r>
              <a:rPr lang="en-US" dirty="0" err="1"/>
              <a:t>Dr.Doss</a:t>
            </a:r>
            <a:r>
              <a:rPr lang="en-US" dirty="0"/>
              <a:t> </a:t>
            </a:r>
            <a:r>
              <a:rPr lang="en-US" dirty="0" err="1"/>
              <a:t>Prakash</a:t>
            </a:r>
            <a:r>
              <a:rPr lang="en-US" dirty="0"/>
              <a:t> S</a:t>
            </a:r>
          </a:p>
          <a:p>
            <a:pPr algn="l"/>
            <a:r>
              <a:rPr lang="en-US" dirty="0"/>
              <a:t>professor &amp; Head</a:t>
            </a:r>
          </a:p>
          <a:p>
            <a:pPr algn="l"/>
            <a:r>
              <a:rPr lang="en-US" dirty="0"/>
              <a:t>Dept of community pt</a:t>
            </a:r>
          </a:p>
          <a:p>
            <a:pPr algn="l"/>
            <a:r>
              <a:rPr lang="en-US" dirty="0"/>
              <a:t>MGM INSTITUTE OF PHYSIOTHERAPY </a:t>
            </a:r>
          </a:p>
          <a:p>
            <a:pPr algn="l"/>
            <a:r>
              <a:rPr lang="en-US" dirty="0" err="1"/>
              <a:t>Chh.sambhajinagar</a:t>
            </a:r>
            <a:r>
              <a:rPr lang="en-US" dirty="0"/>
              <a:t> </a:t>
            </a:r>
          </a:p>
        </p:txBody>
      </p:sp>
      <p:sp>
        <p:nvSpPr>
          <p:cNvPr id="2" name="Title 1"/>
          <p:cNvSpPr>
            <a:spLocks noGrp="1"/>
          </p:cNvSpPr>
          <p:nvPr>
            <p:ph type="ctrTitle"/>
          </p:nvPr>
        </p:nvSpPr>
        <p:spPr/>
        <p:txBody>
          <a:bodyPr/>
          <a:lstStyle/>
          <a:p>
            <a:endParaRPr lang="en-US" dirty="0"/>
          </a:p>
        </p:txBody>
      </p:sp>
      <p:pic>
        <p:nvPicPr>
          <p:cNvPr id="1026" name="Picture 2"/>
          <p:cNvPicPr>
            <a:picLocks noChangeAspect="1" noChangeArrowheads="1"/>
          </p:cNvPicPr>
          <p:nvPr/>
        </p:nvPicPr>
        <p:blipFill>
          <a:blip r:embed="rId2" cstate="print"/>
          <a:srcRect t="32292" r="5209" b="23958"/>
          <a:stretch>
            <a:fillRect/>
          </a:stretch>
        </p:blipFill>
        <p:spPr bwMode="auto">
          <a:xfrm>
            <a:off x="228600" y="228600"/>
            <a:ext cx="8763000" cy="22739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6184" t="13264" r="20727" b="22802"/>
          <a:stretch>
            <a:fillRect/>
          </a:stretch>
        </p:blipFill>
        <p:spPr bwMode="auto">
          <a:xfrm>
            <a:off x="1371600" y="3200400"/>
            <a:ext cx="2324099" cy="1143000"/>
          </a:xfrm>
          <a:prstGeom prst="rect">
            <a:avLst/>
          </a:prstGeom>
          <a:noFill/>
          <a:ln w="9525">
            <a:noFill/>
            <a:miter lim="800000"/>
            <a:headEnd/>
            <a:tailEnd/>
          </a:ln>
        </p:spPr>
      </p:pic>
      <p:cxnSp>
        <p:nvCxnSpPr>
          <p:cNvPr id="8" name="Straight Connector 7"/>
          <p:cNvCxnSpPr/>
          <p:nvPr/>
        </p:nvCxnSpPr>
        <p:spPr>
          <a:xfrm>
            <a:off x="3810000" y="3124200"/>
            <a:ext cx="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Processing Industry</a:t>
            </a:r>
          </a:p>
        </p:txBody>
      </p:sp>
      <p:pic>
        <p:nvPicPr>
          <p:cNvPr id="6" name="Content Placeholder 5" descr="istock-1205125547.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Telecom Industry </a:t>
            </a:r>
          </a:p>
        </p:txBody>
      </p:sp>
      <p:pic>
        <p:nvPicPr>
          <p:cNvPr id="4" name="Content Placeholder 3" descr="pestle-analysis-of-telecommunication-industry.jpg"/>
          <p:cNvPicPr>
            <a:picLocks noGrp="1" noChangeAspect="1"/>
          </p:cNvPicPr>
          <p:nvPr>
            <p:ph sz="quarter" idx="1"/>
          </p:nvPr>
        </p:nvPicPr>
        <p:blipFill>
          <a:blip r:embed="rId2" cstate="print"/>
          <a:stretch>
            <a:fillRect/>
          </a:stretch>
        </p:blipFill>
        <p:spPr>
          <a:xfrm>
            <a:off x="1126457" y="1527175"/>
            <a:ext cx="6854573" cy="4572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&amp; </a:t>
            </a:r>
            <a:r>
              <a:rPr lang="en-US" dirty="0" err="1"/>
              <a:t>Pharma</a:t>
            </a:r>
            <a:r>
              <a:rPr lang="en-US" dirty="0"/>
              <a:t> Industry</a:t>
            </a:r>
          </a:p>
        </p:txBody>
      </p:sp>
      <p:pic>
        <p:nvPicPr>
          <p:cNvPr id="4" name="Content Placeholder 3" descr="SNS-Telecom-IT.jpg"/>
          <p:cNvPicPr>
            <a:picLocks noGrp="1" noChangeAspect="1"/>
          </p:cNvPicPr>
          <p:nvPr>
            <p:ph sz="quarter" idx="1"/>
          </p:nvPr>
        </p:nvPicPr>
        <p:blipFill>
          <a:blip r:embed="rId2" cstate="print"/>
          <a:stretch>
            <a:fillRect/>
          </a:stretch>
        </p:blipFill>
        <p:spPr>
          <a:xfrm>
            <a:off x="301625" y="1644594"/>
            <a:ext cx="8504238" cy="433716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close to everyone’s heart</a:t>
            </a:r>
          </a:p>
        </p:txBody>
      </p:sp>
      <p:pic>
        <p:nvPicPr>
          <p:cNvPr id="1027" name="Picture 3"/>
          <p:cNvPicPr>
            <a:picLocks noChangeAspect="1" noChangeArrowheads="1"/>
          </p:cNvPicPr>
          <p:nvPr/>
        </p:nvPicPr>
        <p:blipFill>
          <a:blip r:embed="rId2" cstate="print"/>
          <a:srcRect l="24597" t="12500" r="25037" b="36458"/>
          <a:stretch>
            <a:fillRect/>
          </a:stretch>
        </p:blipFill>
        <p:spPr bwMode="auto">
          <a:xfrm>
            <a:off x="685800" y="1676400"/>
            <a:ext cx="7696200" cy="43850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7200" b="1" dirty="0"/>
              <a:t>So what do all these industries have in common?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Industry?</a:t>
            </a:r>
          </a:p>
        </p:txBody>
      </p:sp>
      <p:pic>
        <p:nvPicPr>
          <p:cNvPr id="2050" name="Picture 2"/>
          <p:cNvPicPr>
            <a:picLocks noGrp="1" noChangeAspect="1" noChangeArrowheads="1"/>
          </p:cNvPicPr>
          <p:nvPr>
            <p:ph sz="quarter" idx="1"/>
          </p:nvPr>
        </p:nvPicPr>
        <p:blipFill>
          <a:blip r:embed="rId2" cstate="print"/>
          <a:srcRect l="31484" t="13264" r="32909" b="40069"/>
          <a:stretch>
            <a:fillRect/>
          </a:stretch>
        </p:blipFill>
        <p:spPr bwMode="auto">
          <a:xfrm>
            <a:off x="381000" y="1905000"/>
            <a:ext cx="4308475" cy="3505200"/>
          </a:xfrm>
          <a:prstGeom prst="rect">
            <a:avLst/>
          </a:prstGeom>
          <a:noFill/>
          <a:ln w="9525">
            <a:noFill/>
            <a:miter lim="800000"/>
            <a:headEnd/>
            <a:tailEnd/>
          </a:ln>
        </p:spPr>
      </p:pic>
      <p:sp>
        <p:nvSpPr>
          <p:cNvPr id="5" name="TextBox 4"/>
          <p:cNvSpPr txBox="1"/>
          <p:nvPr/>
        </p:nvSpPr>
        <p:spPr>
          <a:xfrm>
            <a:off x="4876800" y="2590800"/>
            <a:ext cx="4038600" cy="2308324"/>
          </a:xfrm>
          <a:prstGeom prst="rect">
            <a:avLst/>
          </a:prstGeom>
          <a:noFill/>
        </p:spPr>
        <p:txBody>
          <a:bodyPr wrap="square" rtlCol="0">
            <a:spAutoFit/>
          </a:bodyPr>
          <a:lstStyle/>
          <a:p>
            <a:r>
              <a:rPr lang="en-US" sz="2000" dirty="0"/>
              <a:t>Group of productive enterprises or organizations that </a:t>
            </a:r>
          </a:p>
          <a:p>
            <a:pPr>
              <a:buFont typeface="Wingdings" pitchFamily="2" charset="2"/>
              <a:buChar char="ü"/>
            </a:pPr>
            <a:r>
              <a:rPr lang="en-US" sz="2000" dirty="0"/>
              <a:t>produce / manufacture goods</a:t>
            </a:r>
          </a:p>
          <a:p>
            <a:pPr>
              <a:buFont typeface="Wingdings" pitchFamily="2" charset="2"/>
              <a:buChar char="ü"/>
            </a:pPr>
            <a:r>
              <a:rPr lang="en-US" sz="2000" dirty="0"/>
              <a:t>supply goods,</a:t>
            </a:r>
          </a:p>
          <a:p>
            <a:pPr>
              <a:buFont typeface="Wingdings" pitchFamily="2" charset="2"/>
              <a:buChar char="ü"/>
            </a:pPr>
            <a:r>
              <a:rPr lang="en-US" sz="2000" dirty="0"/>
              <a:t>provide services thereby</a:t>
            </a:r>
          </a:p>
          <a:p>
            <a:r>
              <a:rPr lang="en-US" sz="2000" dirty="0"/>
              <a:t>promoting </a:t>
            </a:r>
            <a:r>
              <a:rPr lang="en-US" sz="2400" b="1" dirty="0">
                <a:solidFill>
                  <a:srgbClr val="C00000"/>
                </a:solidFill>
              </a:rPr>
              <a:t>economic value </a:t>
            </a:r>
            <a:r>
              <a:rPr lang="en-US" sz="2000" dirty="0"/>
              <a:t>of the country / state.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p>
        </p:txBody>
      </p:sp>
      <p:sp>
        <p:nvSpPr>
          <p:cNvPr id="4" name="TextBox 3"/>
          <p:cNvSpPr txBox="1"/>
          <p:nvPr/>
        </p:nvSpPr>
        <p:spPr>
          <a:xfrm>
            <a:off x="381000" y="2589074"/>
            <a:ext cx="2768707" cy="1754326"/>
          </a:xfrm>
          <a:prstGeom prst="rect">
            <a:avLst/>
          </a:prstGeom>
          <a:solidFill>
            <a:srgbClr val="FFFF00"/>
          </a:solidFill>
        </p:spPr>
        <p:txBody>
          <a:bodyPr wrap="none" rtlCol="0">
            <a:spAutoFit/>
          </a:bodyPr>
          <a:lstStyle/>
          <a:p>
            <a:pPr algn="ctr"/>
            <a:r>
              <a:rPr lang="en-US" sz="3600" b="1" dirty="0"/>
              <a:t>Employees</a:t>
            </a:r>
          </a:p>
          <a:p>
            <a:pPr algn="ctr"/>
            <a:r>
              <a:rPr lang="en-US" sz="3600" b="1" dirty="0"/>
              <a:t>Workers </a:t>
            </a:r>
          </a:p>
          <a:p>
            <a:pPr algn="ctr"/>
            <a:r>
              <a:rPr lang="en-US" sz="3600" b="1" dirty="0"/>
              <a:t>Laborers </a:t>
            </a:r>
          </a:p>
        </p:txBody>
      </p:sp>
      <p:sp>
        <p:nvSpPr>
          <p:cNvPr id="5" name="Right Arrow 4"/>
          <p:cNvSpPr/>
          <p:nvPr/>
        </p:nvSpPr>
        <p:spPr>
          <a:xfrm>
            <a:off x="3429000" y="3276600"/>
            <a:ext cx="2895600" cy="9144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16987" y="2895600"/>
            <a:ext cx="2398413" cy="1200329"/>
          </a:xfrm>
          <a:prstGeom prst="rect">
            <a:avLst/>
          </a:prstGeom>
          <a:solidFill>
            <a:srgbClr val="FFFF00"/>
          </a:solidFill>
        </p:spPr>
        <p:txBody>
          <a:bodyPr wrap="none" rtlCol="0">
            <a:spAutoFit/>
          </a:bodyPr>
          <a:lstStyle/>
          <a:p>
            <a:pPr algn="ctr"/>
            <a:r>
              <a:rPr lang="en-US" sz="3600" b="1" dirty="0"/>
              <a:t>Promote</a:t>
            </a:r>
          </a:p>
          <a:p>
            <a:pPr algn="ctr"/>
            <a:r>
              <a:rPr lang="en-US" sz="3600" b="1" dirty="0"/>
              <a:t>Economy</a:t>
            </a:r>
          </a:p>
        </p:txBody>
      </p:sp>
      <p:sp>
        <p:nvSpPr>
          <p:cNvPr id="7" name="TextBox 6"/>
          <p:cNvSpPr txBox="1"/>
          <p:nvPr/>
        </p:nvSpPr>
        <p:spPr>
          <a:xfrm>
            <a:off x="3317905" y="2895600"/>
            <a:ext cx="3082895" cy="369332"/>
          </a:xfrm>
          <a:prstGeom prst="rect">
            <a:avLst/>
          </a:prstGeom>
          <a:noFill/>
        </p:spPr>
        <p:txBody>
          <a:bodyPr wrap="none" rtlCol="0">
            <a:spAutoFit/>
          </a:bodyPr>
          <a:lstStyle/>
          <a:p>
            <a:r>
              <a:rPr lang="en-US" b="1" dirty="0"/>
              <a:t>Work on a common goal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a:t>So employees are the key element </a:t>
            </a:r>
            <a:br>
              <a:rPr lang="en-US" dirty="0"/>
            </a:br>
            <a:r>
              <a:rPr lang="en-US" dirty="0"/>
              <a:t> in any given industry</a:t>
            </a:r>
          </a:p>
        </p:txBody>
      </p:sp>
      <p:pic>
        <p:nvPicPr>
          <p:cNvPr id="3074" name="Picture 2"/>
          <p:cNvPicPr>
            <a:picLocks noGrp="1" noChangeAspect="1" noChangeArrowheads="1"/>
          </p:cNvPicPr>
          <p:nvPr>
            <p:ph sz="quarter" idx="1"/>
          </p:nvPr>
        </p:nvPicPr>
        <p:blipFill>
          <a:blip r:embed="rId2" cstate="print"/>
          <a:srcRect l="27124" t="13264" r="28701" b="52314"/>
          <a:stretch>
            <a:fillRect/>
          </a:stretch>
        </p:blipFill>
        <p:spPr bwMode="auto">
          <a:xfrm>
            <a:off x="316396" y="1828800"/>
            <a:ext cx="8522804" cy="3733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Health</a:t>
            </a:r>
          </a:p>
        </p:txBody>
      </p:sp>
      <p:sp>
        <p:nvSpPr>
          <p:cNvPr id="3" name="Content Placeholder 2"/>
          <p:cNvSpPr>
            <a:spLocks noGrp="1"/>
          </p:cNvSpPr>
          <p:nvPr>
            <p:ph sz="quarter" idx="1"/>
          </p:nvPr>
        </p:nvSpPr>
        <p:spPr>
          <a:xfrm>
            <a:off x="301752" y="1984248"/>
            <a:ext cx="8503920" cy="2511552"/>
          </a:xfrm>
        </p:spPr>
        <p:txBody>
          <a:bodyPr>
            <a:normAutofit lnSpcReduction="10000"/>
          </a:bodyPr>
          <a:lstStyle/>
          <a:p>
            <a:r>
              <a:rPr lang="en-US" dirty="0"/>
              <a:t>Work-oriented endeavors designed in the industry to keep the employees  </a:t>
            </a:r>
            <a:r>
              <a:rPr lang="en-US" b="1" dirty="0">
                <a:solidFill>
                  <a:srgbClr val="C00000"/>
                </a:solidFill>
              </a:rPr>
              <a:t>healthy and productive </a:t>
            </a:r>
          </a:p>
          <a:p>
            <a:pPr>
              <a:buNone/>
            </a:pPr>
            <a:endParaRPr lang="en-US" b="1" dirty="0">
              <a:solidFill>
                <a:srgbClr val="C00000"/>
              </a:solidFill>
            </a:endParaRPr>
          </a:p>
          <a:p>
            <a:pPr algn="just"/>
            <a:r>
              <a:rPr lang="en-US" dirty="0"/>
              <a:t>And if injured, </a:t>
            </a:r>
            <a:r>
              <a:rPr lang="en-US" b="1" dirty="0">
                <a:solidFill>
                  <a:srgbClr val="C00000"/>
                </a:solidFill>
              </a:rPr>
              <a:t>restore them to maximum job function </a:t>
            </a:r>
            <a:r>
              <a:rPr lang="en-US" dirty="0"/>
              <a:t>as quickly and as cost-effectively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a:xfrm>
            <a:off x="301752" y="2517648"/>
            <a:ext cx="8503920" cy="2359152"/>
          </a:xfrm>
        </p:spPr>
        <p:txBody>
          <a:bodyPr>
            <a:normAutofit/>
          </a:bodyPr>
          <a:lstStyle/>
          <a:p>
            <a:pPr>
              <a:buNone/>
            </a:pPr>
            <a:r>
              <a:rPr lang="en-US" sz="6000" dirty="0"/>
              <a:t>Industrial Health / Occupational Health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imagine an industry in our mind…</a:t>
            </a:r>
          </a:p>
        </p:txBody>
      </p:sp>
      <p:pic>
        <p:nvPicPr>
          <p:cNvPr id="4" name="Content Placeholder 3" descr="Usine-du-futur_0-scaled.jpg"/>
          <p:cNvPicPr>
            <a:picLocks noGrp="1" noChangeAspect="1"/>
          </p:cNvPicPr>
          <p:nvPr>
            <p:ph sz="quarter" idx="1"/>
          </p:nvPr>
        </p:nvPicPr>
        <p:blipFill>
          <a:blip r:embed="rId2" cstate="print"/>
          <a:stretch>
            <a:fillRect/>
          </a:stretch>
        </p:blipFill>
        <p:spPr>
          <a:xfrm>
            <a:off x="838200" y="1562538"/>
            <a:ext cx="7145884" cy="47620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Industrial / Occupational health is defined as the highest degree of physical, mental and social well-being of workers in all occupations. </a:t>
            </a:r>
          </a:p>
          <a:p>
            <a:r>
              <a:rPr lang="en-US" dirty="0"/>
              <a:t>It is the branch of healthcare which deals with all aspects of health and safety at the workplace. </a:t>
            </a:r>
          </a:p>
          <a:p>
            <a:r>
              <a:rPr lang="en-US" dirty="0"/>
              <a:t>It lays strong emphasis on the prevention of hazards at a primary level. </a:t>
            </a:r>
          </a:p>
          <a:p>
            <a:r>
              <a:rPr lang="en-US" dirty="0"/>
              <a:t>Occupational health is essentially preventive medicine.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6448"/>
            <a:ext cx="8534400" cy="758952"/>
          </a:xfrm>
        </p:spPr>
        <p:txBody>
          <a:bodyPr>
            <a:normAutofit fontScale="90000"/>
          </a:bodyPr>
          <a:lstStyle/>
          <a:p>
            <a:r>
              <a:rPr lang="en-US" b="1" dirty="0"/>
              <a:t>Constitutional Provisions</a:t>
            </a:r>
            <a:br>
              <a:rPr lang="en-US" b="1" dirty="0"/>
            </a:br>
            <a:endParaRPr lang="en-US" dirty="0"/>
          </a:p>
        </p:txBody>
      </p:sp>
      <p:sp>
        <p:nvSpPr>
          <p:cNvPr id="3" name="Content Placeholder 2"/>
          <p:cNvSpPr>
            <a:spLocks noGrp="1"/>
          </p:cNvSpPr>
          <p:nvPr>
            <p:ph sz="quarter" idx="1"/>
          </p:nvPr>
        </p:nvSpPr>
        <p:spPr/>
        <p:txBody>
          <a:bodyPr>
            <a:normAutofit lnSpcReduction="10000"/>
          </a:bodyPr>
          <a:lstStyle/>
          <a:p>
            <a:r>
              <a:rPr lang="en-US" dirty="0"/>
              <a:t>Three articles for ensuring workers’ safety and health. </a:t>
            </a:r>
          </a:p>
          <a:p>
            <a:r>
              <a:rPr lang="en-US" dirty="0"/>
              <a:t>Article 24 prohibits employment of children under the age of 14 years. </a:t>
            </a:r>
          </a:p>
          <a:p>
            <a:r>
              <a:rPr lang="en-US" dirty="0"/>
              <a:t>Article 39 (e and f) states that the health of men, women and children should be protected, and children should be given opportunity and facility for healthy development and should be protected against exploitation. </a:t>
            </a:r>
          </a:p>
          <a:p>
            <a:r>
              <a:rPr lang="en-US" dirty="0"/>
              <a:t>Article 42 states that humane conditions at work and maternity relief should be provided.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12648"/>
            <a:ext cx="8534400" cy="758952"/>
          </a:xfrm>
        </p:spPr>
        <p:txBody>
          <a:bodyPr>
            <a:normAutofit fontScale="90000"/>
          </a:bodyPr>
          <a:lstStyle/>
          <a:p>
            <a:r>
              <a:rPr lang="en-US" b="1" dirty="0"/>
              <a:t>Occupational Health Legislation in India</a:t>
            </a:r>
            <a:br>
              <a:rPr lang="en-US" b="1" dirty="0"/>
            </a:br>
            <a:endParaRPr lang="en-US" dirty="0"/>
          </a:p>
        </p:txBody>
      </p:sp>
      <p:sp>
        <p:nvSpPr>
          <p:cNvPr id="3" name="Content Placeholder 2"/>
          <p:cNvSpPr>
            <a:spLocks noGrp="1"/>
          </p:cNvSpPr>
          <p:nvPr>
            <p:ph sz="quarter" idx="1"/>
          </p:nvPr>
        </p:nvSpPr>
        <p:spPr/>
        <p:txBody>
          <a:bodyPr>
            <a:normAutofit/>
          </a:bodyPr>
          <a:lstStyle/>
          <a:p>
            <a:r>
              <a:rPr lang="en-US" dirty="0"/>
              <a:t>16 laws related to working hours, conditions at work and employment. </a:t>
            </a:r>
          </a:p>
          <a:p>
            <a:r>
              <a:rPr lang="en-US" dirty="0"/>
              <a:t>Two acts containing the main provisions for legal measures for the protection of health and safety of workers; they are the </a:t>
            </a:r>
            <a:r>
              <a:rPr lang="en-US" dirty="0">
                <a:solidFill>
                  <a:srgbClr val="C00000"/>
                </a:solidFill>
              </a:rPr>
              <a:t>Factories Act (1948) and the Mines Act (1952). </a:t>
            </a:r>
          </a:p>
          <a:p>
            <a:r>
              <a:rPr lang="en-US" dirty="0"/>
              <a:t>The Factories Act was amended several times and stipulates pre-employment examination as a pre-placement procedure, statutory periodic medical examination for job in hazardous areas.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Ministries </a:t>
            </a:r>
          </a:p>
        </p:txBody>
      </p:sp>
      <p:sp>
        <p:nvSpPr>
          <p:cNvPr id="3" name="Content Placeholder 2"/>
          <p:cNvSpPr>
            <a:spLocks noGrp="1"/>
          </p:cNvSpPr>
          <p:nvPr>
            <p:ph sz="quarter" idx="1"/>
          </p:nvPr>
        </p:nvSpPr>
        <p:spPr/>
        <p:txBody>
          <a:bodyPr>
            <a:normAutofit/>
          </a:bodyPr>
          <a:lstStyle/>
          <a:p>
            <a:r>
              <a:rPr lang="en-US" dirty="0"/>
              <a:t>In India, occupational health is under two ministries: </a:t>
            </a:r>
          </a:p>
          <a:p>
            <a:r>
              <a:rPr lang="en-US" dirty="0"/>
              <a:t>1) </a:t>
            </a:r>
            <a:r>
              <a:rPr lang="en-US" dirty="0" err="1"/>
              <a:t>Labour</a:t>
            </a:r>
            <a:r>
              <a:rPr lang="en-US" dirty="0"/>
              <a:t> and 2) Health and Family Welfare. </a:t>
            </a:r>
          </a:p>
          <a:p>
            <a:r>
              <a:rPr lang="en-US" dirty="0"/>
              <a:t>The Ministry of </a:t>
            </a:r>
            <a:r>
              <a:rPr lang="en-US" dirty="0" err="1"/>
              <a:t>Labour</a:t>
            </a:r>
            <a:r>
              <a:rPr lang="en-US" dirty="0"/>
              <a:t> and the </a:t>
            </a:r>
            <a:r>
              <a:rPr lang="en-US" dirty="0" err="1"/>
              <a:t>labour</a:t>
            </a:r>
            <a:r>
              <a:rPr lang="en-US" dirty="0"/>
              <a:t> departments of the states and union territories are mainly responsible for health and safety of workers. </a:t>
            </a:r>
          </a:p>
          <a:p>
            <a:r>
              <a:rPr lang="en-US" dirty="0"/>
              <a:t>The DGMS (Directorate General of Mines Safety) and the DGFASLI (Directorate General – Factory Advisory Services and </a:t>
            </a:r>
            <a:r>
              <a:rPr lang="en-US" dirty="0" err="1"/>
              <a:t>Labour</a:t>
            </a:r>
            <a:r>
              <a:rPr lang="en-US" dirty="0"/>
              <a:t> Institutes) assist the Ministry in technical aspects of occupational health and safety in mines, ports and factories respectively.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Ministry of Health and Family Welfare is responsible for providing health and medical care to workers through its facilities. </a:t>
            </a:r>
          </a:p>
          <a:p>
            <a:r>
              <a:rPr lang="en-US" dirty="0"/>
              <a:t>Hospitals / Specialty health care institutions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Health </a:t>
            </a:r>
          </a:p>
        </p:txBody>
      </p:sp>
      <p:sp>
        <p:nvSpPr>
          <p:cNvPr id="3" name="Content Placeholder 2"/>
          <p:cNvSpPr>
            <a:spLocks noGrp="1"/>
          </p:cNvSpPr>
          <p:nvPr>
            <p:ph sz="quarter" idx="1"/>
          </p:nvPr>
        </p:nvSpPr>
        <p:spPr/>
        <p:txBody>
          <a:bodyPr>
            <a:normAutofit fontScale="92500"/>
          </a:bodyPr>
          <a:lstStyle/>
          <a:p>
            <a:r>
              <a:rPr lang="en-US" dirty="0"/>
              <a:t>Broader term</a:t>
            </a:r>
          </a:p>
          <a:p>
            <a:r>
              <a:rPr lang="en-US" dirty="0"/>
              <a:t>Initially focus on alleviating pain &amp; healing the injured     body part to – Advanced to be  most comprehensive</a:t>
            </a:r>
          </a:p>
          <a:p>
            <a:r>
              <a:rPr lang="en-US" dirty="0"/>
              <a:t>Extended spectrum of modalities which includes</a:t>
            </a:r>
          </a:p>
          <a:p>
            <a:pPr>
              <a:buNone/>
            </a:pPr>
            <a:r>
              <a:rPr lang="en-US" dirty="0"/>
              <a:t>		Employee / Patient education, therapy, 	capability strengthening, job matching, 	ergonomics, attitude change, behavioral change </a:t>
            </a:r>
          </a:p>
          <a:p>
            <a:pPr>
              <a:buNone/>
            </a:pPr>
            <a:r>
              <a:rPr lang="en-US" dirty="0"/>
              <a:t> </a:t>
            </a:r>
          </a:p>
          <a:p>
            <a:r>
              <a:rPr lang="en-US" dirty="0"/>
              <a:t>Rapidly emerging field linking between medical &amp;  industrial communities </a:t>
            </a:r>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between </a:t>
            </a:r>
          </a:p>
        </p:txBody>
      </p:sp>
      <p:graphicFrame>
        <p:nvGraphicFramePr>
          <p:cNvPr id="6" name="Content Placeholder 5"/>
          <p:cNvGraphicFramePr>
            <a:graphicFrameLocks noGrp="1"/>
          </p:cNvGraphicFramePr>
          <p:nvPr>
            <p:ph sz="quarter" idx="1"/>
          </p:nvPr>
        </p:nvGraphicFramePr>
        <p:xfrm>
          <a:off x="301625" y="17526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Health Team</a:t>
            </a: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Team</a:t>
            </a:r>
          </a:p>
        </p:txBody>
      </p:sp>
      <p:sp>
        <p:nvSpPr>
          <p:cNvPr id="3" name="Content Placeholder 2"/>
          <p:cNvSpPr>
            <a:spLocks noGrp="1"/>
          </p:cNvSpPr>
          <p:nvPr>
            <p:ph sz="quarter" idx="1"/>
          </p:nvPr>
        </p:nvSpPr>
        <p:spPr>
          <a:xfrm>
            <a:off x="301752" y="1295400"/>
            <a:ext cx="8503920" cy="4572000"/>
          </a:xfrm>
        </p:spPr>
        <p:txBody>
          <a:bodyPr>
            <a:normAutofit lnSpcReduction="10000"/>
          </a:bodyPr>
          <a:lstStyle/>
          <a:p>
            <a:r>
              <a:rPr lang="en-US" dirty="0"/>
              <a:t>Medical Officer </a:t>
            </a:r>
          </a:p>
          <a:p>
            <a:r>
              <a:rPr lang="en-US" dirty="0"/>
              <a:t>Safety Officer </a:t>
            </a:r>
          </a:p>
          <a:p>
            <a:r>
              <a:rPr lang="en-US" dirty="0"/>
              <a:t>Physiotherapist </a:t>
            </a:r>
          </a:p>
          <a:p>
            <a:r>
              <a:rPr lang="en-US" dirty="0"/>
              <a:t>Occupational Therapist </a:t>
            </a:r>
          </a:p>
          <a:p>
            <a:r>
              <a:rPr lang="en-US" dirty="0"/>
              <a:t>Psychologist </a:t>
            </a:r>
          </a:p>
          <a:p>
            <a:r>
              <a:rPr lang="en-US" dirty="0"/>
              <a:t>Vocational Rehab Consultant </a:t>
            </a:r>
          </a:p>
          <a:p>
            <a:r>
              <a:rPr lang="en-US" dirty="0"/>
              <a:t>Exercise Physiologist </a:t>
            </a:r>
          </a:p>
          <a:p>
            <a:r>
              <a:rPr lang="en-US" dirty="0"/>
              <a:t>Work simulator technician </a:t>
            </a:r>
          </a:p>
          <a:p>
            <a:r>
              <a:rPr lang="en-US" dirty="0"/>
              <a:t>Social worker</a:t>
            </a:r>
          </a:p>
          <a:p>
            <a:r>
              <a:rPr lang="en-US" dirty="0"/>
              <a:t>Rehabilitation Nurse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Auxiliary Team</a:t>
            </a:r>
          </a:p>
        </p:txBody>
      </p:sp>
      <p:sp>
        <p:nvSpPr>
          <p:cNvPr id="3" name="Content Placeholder 2"/>
          <p:cNvSpPr>
            <a:spLocks noGrp="1"/>
          </p:cNvSpPr>
          <p:nvPr>
            <p:ph sz="quarter" idx="1"/>
          </p:nvPr>
        </p:nvSpPr>
        <p:spPr/>
        <p:txBody>
          <a:bodyPr/>
          <a:lstStyle/>
          <a:p>
            <a:r>
              <a:rPr lang="en-US" dirty="0"/>
              <a:t>Physician</a:t>
            </a:r>
          </a:p>
          <a:p>
            <a:r>
              <a:rPr lang="en-US" dirty="0"/>
              <a:t>Employer</a:t>
            </a:r>
          </a:p>
          <a:p>
            <a:r>
              <a:rPr lang="en-US" dirty="0"/>
              <a:t>Family </a:t>
            </a:r>
          </a:p>
          <a:p>
            <a:r>
              <a:rPr lang="en-US" dirty="0"/>
              <a:t>Legal Counselor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rman-industry-innovation-facts.jpg"/>
          <p:cNvPicPr>
            <a:picLocks noGrp="1" noChangeAspect="1"/>
          </p:cNvPicPr>
          <p:nvPr>
            <p:ph sz="quarter" idx="1"/>
          </p:nvPr>
        </p:nvPicPr>
        <p:blipFill>
          <a:blip r:embed="rId2" cstate="print"/>
          <a:stretch>
            <a:fillRect/>
          </a:stretch>
        </p:blipFill>
        <p:spPr>
          <a:xfrm>
            <a:off x="301625" y="1799013"/>
            <a:ext cx="8504238" cy="402832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Service Provider</a:t>
            </a:r>
          </a:p>
        </p:txBody>
      </p:sp>
      <p:sp>
        <p:nvSpPr>
          <p:cNvPr id="3" name="Content Placeholder 2"/>
          <p:cNvSpPr>
            <a:spLocks noGrp="1"/>
          </p:cNvSpPr>
          <p:nvPr>
            <p:ph sz="quarter" idx="1"/>
          </p:nvPr>
        </p:nvSpPr>
        <p:spPr/>
        <p:txBody>
          <a:bodyPr/>
          <a:lstStyle/>
          <a:p>
            <a:r>
              <a:rPr lang="en-US" dirty="0"/>
              <a:t>Insurance Representative </a:t>
            </a:r>
          </a:p>
          <a:p>
            <a:r>
              <a:rPr lang="en-US" dirty="0"/>
              <a:t>Case manager</a:t>
            </a:r>
          </a:p>
          <a:p>
            <a:r>
              <a:rPr lang="en-US" dirty="0"/>
              <a:t>Ergonomic specialist</a:t>
            </a:r>
          </a:p>
          <a:p>
            <a:r>
              <a:rPr lang="en-US" dirty="0"/>
              <a:t>Industrial engineer</a:t>
            </a:r>
          </a:p>
          <a:p>
            <a:r>
              <a:rPr lang="en-US" dirty="0"/>
              <a:t>Orthotic technician </a:t>
            </a:r>
          </a:p>
          <a:p>
            <a:r>
              <a:rPr lang="en-US" dirty="0"/>
              <a:t>Educators</a:t>
            </a:r>
          </a:p>
          <a:p>
            <a:r>
              <a:rPr lang="en-US" dirty="0"/>
              <a:t>Special educators / Counselors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2136648"/>
            <a:ext cx="8503920" cy="3197352"/>
          </a:xfrm>
        </p:spPr>
        <p:txBody>
          <a:bodyPr>
            <a:normAutofit/>
          </a:bodyPr>
          <a:lstStyle/>
          <a:p>
            <a:endParaRPr lang="en-US" dirty="0"/>
          </a:p>
          <a:p>
            <a:r>
              <a:rPr lang="en-US" dirty="0"/>
              <a:t>In reference to Physicians / Therapists restoring the function, we term Industrial Health as </a:t>
            </a:r>
          </a:p>
          <a:p>
            <a:r>
              <a:rPr lang="en-US" dirty="0"/>
              <a:t>Industrial Medicine – Physicians </a:t>
            </a:r>
          </a:p>
          <a:p>
            <a:r>
              <a:rPr lang="en-US" dirty="0"/>
              <a:t>Industrial Rehabilitation / Therapy – PT / OT / PO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Industrial Therapy</a:t>
            </a:r>
          </a:p>
        </p:txBody>
      </p:sp>
      <p:sp>
        <p:nvSpPr>
          <p:cNvPr id="3" name="Content Placeholder 2"/>
          <p:cNvSpPr>
            <a:spLocks noGrp="1"/>
          </p:cNvSpPr>
          <p:nvPr>
            <p:ph sz="quarter" idx="1"/>
          </p:nvPr>
        </p:nvSpPr>
        <p:spPr>
          <a:xfrm>
            <a:off x="301752" y="2517648"/>
            <a:ext cx="8503920" cy="1216152"/>
          </a:xfrm>
        </p:spPr>
        <p:txBody>
          <a:bodyPr>
            <a:noAutofit/>
          </a:bodyPr>
          <a:lstStyle/>
          <a:p>
            <a:pPr algn="ctr"/>
            <a:r>
              <a:rPr lang="en-US" sz="4000" dirty="0"/>
              <a:t>Traditional Medical Model </a:t>
            </a:r>
          </a:p>
          <a:p>
            <a:pPr algn="ctr"/>
            <a:r>
              <a:rPr lang="en-US" sz="4000" dirty="0"/>
              <a:t>Industrial Therapy Model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Medical Model</a:t>
            </a:r>
          </a:p>
        </p:txBody>
      </p:sp>
      <p:sp>
        <p:nvSpPr>
          <p:cNvPr id="3" name="Content Placeholder 2"/>
          <p:cNvSpPr>
            <a:spLocks noGrp="1"/>
          </p:cNvSpPr>
          <p:nvPr>
            <p:ph sz="quarter" idx="1"/>
          </p:nvPr>
        </p:nvSpPr>
        <p:spPr>
          <a:xfrm>
            <a:off x="301752" y="2670048"/>
            <a:ext cx="8503920" cy="2359152"/>
          </a:xfrm>
        </p:spPr>
        <p:txBody>
          <a:bodyPr>
            <a:normAutofit/>
          </a:bodyPr>
          <a:lstStyle/>
          <a:p>
            <a:pPr algn="ctr">
              <a:buNone/>
            </a:pPr>
            <a:r>
              <a:rPr lang="en-US" sz="7200" dirty="0">
                <a:solidFill>
                  <a:srgbClr val="FF0000"/>
                </a:solidFill>
              </a:rPr>
              <a:t>Intervention</a:t>
            </a:r>
            <a:r>
              <a:rPr lang="en-US" sz="7200" dirty="0"/>
              <a:t> Vs Prevention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Traditional Medical Model </a:t>
            </a:r>
          </a:p>
        </p:txBody>
      </p:sp>
      <p:sp>
        <p:nvSpPr>
          <p:cNvPr id="3" name="Content Placeholder 2"/>
          <p:cNvSpPr>
            <a:spLocks noGrp="1"/>
          </p:cNvSpPr>
          <p:nvPr>
            <p:ph sz="quarter" idx="1"/>
          </p:nvPr>
        </p:nvSpPr>
        <p:spPr/>
        <p:txBody>
          <a:bodyPr/>
          <a:lstStyle/>
          <a:p>
            <a:r>
              <a:rPr lang="en-US" dirty="0"/>
              <a:t>Traditional model of Industrial therapy (or)</a:t>
            </a:r>
          </a:p>
          <a:p>
            <a:r>
              <a:rPr lang="en-US" dirty="0"/>
              <a:t>Medical Model of Industrial therapy</a:t>
            </a:r>
          </a:p>
          <a:p>
            <a:r>
              <a:rPr lang="en-US" dirty="0"/>
              <a:t>Popular in western countries – where Industrialization started </a:t>
            </a:r>
          </a:p>
          <a:p>
            <a:r>
              <a:rPr lang="en-US" dirty="0"/>
              <a:t>Focus on acute care phase of rehabilitation in injured employee</a:t>
            </a:r>
          </a:p>
          <a:p>
            <a:r>
              <a:rPr lang="en-US" dirty="0"/>
              <a:t>Treatment oriented – not much concerned for prevention for injury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context</a:t>
            </a:r>
          </a:p>
        </p:txBody>
      </p:sp>
      <p:sp>
        <p:nvSpPr>
          <p:cNvPr id="3" name="Content Placeholder 2"/>
          <p:cNvSpPr>
            <a:spLocks noGrp="1"/>
          </p:cNvSpPr>
          <p:nvPr>
            <p:ph sz="quarter" idx="1"/>
          </p:nvPr>
        </p:nvSpPr>
        <p:spPr/>
        <p:txBody>
          <a:bodyPr/>
          <a:lstStyle/>
          <a:p>
            <a:r>
              <a:rPr lang="en-US" dirty="0"/>
              <a:t>Initially doctors / therapists cared for </a:t>
            </a:r>
            <a:r>
              <a:rPr lang="en-US" dirty="0">
                <a:solidFill>
                  <a:srgbClr val="C00000"/>
                </a:solidFill>
              </a:rPr>
              <a:t>injured employees at their homes / work places</a:t>
            </a:r>
          </a:p>
          <a:p>
            <a:r>
              <a:rPr lang="en-US" dirty="0"/>
              <a:t>Home / </a:t>
            </a:r>
            <a:r>
              <a:rPr lang="en-US" dirty="0" err="1"/>
              <a:t>workpalce</a:t>
            </a:r>
            <a:r>
              <a:rPr lang="en-US" dirty="0"/>
              <a:t> visits provided some inputs to the doctors / therapists about the functional recovery</a:t>
            </a:r>
          </a:p>
          <a:p>
            <a:r>
              <a:rPr lang="en-US" dirty="0"/>
              <a:t>Rehabilitation would be redirected towards the functional outcome using home activities, ADL and house hold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context</a:t>
            </a:r>
          </a:p>
        </p:txBody>
      </p:sp>
      <p:sp>
        <p:nvSpPr>
          <p:cNvPr id="3" name="Content Placeholder 2"/>
          <p:cNvSpPr>
            <a:spLocks noGrp="1"/>
          </p:cNvSpPr>
          <p:nvPr>
            <p:ph sz="quarter" idx="1"/>
          </p:nvPr>
        </p:nvSpPr>
        <p:spPr/>
        <p:txBody>
          <a:bodyPr/>
          <a:lstStyle/>
          <a:p>
            <a:r>
              <a:rPr lang="en-US" dirty="0"/>
              <a:t>Gradually Physicians cut back on the home care, shifted their </a:t>
            </a:r>
            <a:r>
              <a:rPr lang="en-US" dirty="0">
                <a:solidFill>
                  <a:srgbClr val="C00000"/>
                </a:solidFill>
              </a:rPr>
              <a:t>practice in clinic care </a:t>
            </a:r>
          </a:p>
          <a:p>
            <a:r>
              <a:rPr lang="en-US" dirty="0"/>
              <a:t>This created a wide gap between patients real world recovery from his living environment / work place</a:t>
            </a:r>
          </a:p>
          <a:p>
            <a:r>
              <a:rPr lang="en-US" dirty="0"/>
              <a:t>Tends to separate the worker physically and mentally from the work place</a:t>
            </a:r>
          </a:p>
          <a:p>
            <a:r>
              <a:rPr lang="en-US" dirty="0"/>
              <a:t>The medical clinic and rehabilitation set up were located far away from the work place, and therapy are often accomplished without  relating to functional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context</a:t>
            </a:r>
          </a:p>
        </p:txBody>
      </p:sp>
      <p:sp>
        <p:nvSpPr>
          <p:cNvPr id="3" name="Content Placeholder 2"/>
          <p:cNvSpPr>
            <a:spLocks noGrp="1"/>
          </p:cNvSpPr>
          <p:nvPr>
            <p:ph sz="quarter" idx="1"/>
          </p:nvPr>
        </p:nvSpPr>
        <p:spPr/>
        <p:txBody>
          <a:bodyPr>
            <a:normAutofit/>
          </a:bodyPr>
          <a:lstStyle/>
          <a:p>
            <a:r>
              <a:rPr lang="en-US" dirty="0"/>
              <a:t>The examination procedure begins with patient relating the history of onset with verbal descriptions </a:t>
            </a:r>
          </a:p>
          <a:p>
            <a:pPr algn="just"/>
            <a:r>
              <a:rPr lang="en-US" dirty="0">
                <a:solidFill>
                  <a:srgbClr val="C00000"/>
                </a:solidFill>
              </a:rPr>
              <a:t>The medical expert does not effectively envision the work place, task required, type of movements, number of repetitions leading up the incident,  the parameters of physical environment, or the psychodynamics of worker-supervisor / worker-interactions.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With all the input coming from the patient, the quality of analysis is directly related the patients ability to accurately provide verbal descriptions .</a:t>
            </a:r>
          </a:p>
          <a:p>
            <a:r>
              <a:rPr lang="en-US" dirty="0"/>
              <a:t>Rarely on-site analysis</a:t>
            </a:r>
          </a:p>
          <a:p>
            <a:r>
              <a:rPr lang="en-US" dirty="0"/>
              <a:t>Further, physical examinations are conducted in planar </a:t>
            </a:r>
            <a:r>
              <a:rPr lang="en-US" dirty="0" err="1"/>
              <a:t>movts</a:t>
            </a:r>
            <a:r>
              <a:rPr lang="en-US" dirty="0"/>
              <a:t> – Flex / Ext – </a:t>
            </a:r>
            <a:r>
              <a:rPr lang="en-US" dirty="0" err="1"/>
              <a:t>Abd</a:t>
            </a:r>
            <a:r>
              <a:rPr lang="en-US" dirty="0"/>
              <a:t> / Add – Lateral Rotations</a:t>
            </a:r>
          </a:p>
          <a:p>
            <a:r>
              <a:rPr lang="en-US" dirty="0"/>
              <a:t>But actual loading of the size and weight of the object which caused the injury is ignored.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After the examination and subsequent tests, conducted in the clinic, a diagnosis is made, and a plan of remediation is  adopted. </a:t>
            </a:r>
          </a:p>
          <a:p>
            <a:r>
              <a:rPr lang="en-US" dirty="0"/>
              <a:t>This Traditional or Medical model of Industrial therapy is characterized by progressively shifting power from the patient to provider.</a:t>
            </a:r>
          </a:p>
          <a:p>
            <a:r>
              <a:rPr lang="en-US" dirty="0"/>
              <a:t>The patients role is essentially passive. </a:t>
            </a:r>
          </a:p>
          <a:p>
            <a:r>
              <a:rPr lang="en-US" dirty="0"/>
              <a:t>Patient travel from their place to clinic, hence the shift is from functional environment to doctors environment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k-and-place-robot.1.16.jpg"/>
          <p:cNvPicPr>
            <a:picLocks noGrp="1" noChangeAspect="1"/>
          </p:cNvPicPr>
          <p:nvPr>
            <p:ph sz="quarter" idx="1"/>
          </p:nvPr>
        </p:nvPicPr>
        <p:blipFill>
          <a:blip r:embed="rId2" cstate="print"/>
          <a:stretch>
            <a:fillRect/>
          </a:stretch>
        </p:blipFill>
        <p:spPr>
          <a:xfrm>
            <a:off x="1124744" y="1527175"/>
            <a:ext cx="6858000" cy="4572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a:t>Characteristic long waits in the clinic, increases anxiety and stress in the employee</a:t>
            </a:r>
          </a:p>
          <a:p>
            <a:r>
              <a:rPr lang="en-US" dirty="0"/>
              <a:t>Increases further concentration on injury</a:t>
            </a:r>
          </a:p>
          <a:p>
            <a:r>
              <a:rPr lang="en-US" dirty="0"/>
              <a:t>Pain perception increases when the person concentrates on it more – Pain modulation </a:t>
            </a:r>
          </a:p>
          <a:p>
            <a:r>
              <a:rPr lang="en-US" dirty="0"/>
              <a:t>Long wait – undermines the positive attitude of the patient. </a:t>
            </a:r>
          </a:p>
          <a:p>
            <a:r>
              <a:rPr lang="en-US" dirty="0"/>
              <a:t>Involvement of medical care if there is a subordinate employee – Nurse, </a:t>
            </a:r>
            <a:r>
              <a:rPr lang="en-US" dirty="0" err="1"/>
              <a:t>Attendar</a:t>
            </a:r>
            <a:r>
              <a:rPr lang="en-US" dirty="0"/>
              <a:t> </a:t>
            </a:r>
          </a:p>
          <a:p>
            <a:r>
              <a:rPr lang="en-US" dirty="0"/>
              <a:t>In summary, the injured employee is mostly treated impersonally in foreign setting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 </a:t>
            </a:r>
          </a:p>
        </p:txBody>
      </p:sp>
      <p:sp>
        <p:nvSpPr>
          <p:cNvPr id="3" name="Content Placeholder 2"/>
          <p:cNvSpPr>
            <a:spLocks noGrp="1"/>
          </p:cNvSpPr>
          <p:nvPr>
            <p:ph sz="quarter" idx="1"/>
          </p:nvPr>
        </p:nvSpPr>
        <p:spPr/>
        <p:txBody>
          <a:bodyPr/>
          <a:lstStyle/>
          <a:p>
            <a:r>
              <a:rPr lang="en-US" dirty="0"/>
              <a:t>Often injured employees are viewed as MALINGERERS</a:t>
            </a:r>
          </a:p>
          <a:p>
            <a:r>
              <a:rPr lang="en-US" dirty="0"/>
              <a:t>Exaggerate their symptoms in order to increase the benefits or prolong the term of disability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Coordination</a:t>
            </a:r>
          </a:p>
        </p:txBody>
      </p:sp>
      <p:sp>
        <p:nvSpPr>
          <p:cNvPr id="3" name="Content Placeholder 2"/>
          <p:cNvSpPr>
            <a:spLocks noGrp="1"/>
          </p:cNvSpPr>
          <p:nvPr>
            <p:ph sz="quarter" idx="1"/>
          </p:nvPr>
        </p:nvSpPr>
        <p:spPr/>
        <p:txBody>
          <a:bodyPr/>
          <a:lstStyle/>
          <a:p>
            <a:r>
              <a:rPr lang="en-US" dirty="0"/>
              <a:t>After assessment &amp; diagnosis, rehabilitation program is established. </a:t>
            </a:r>
          </a:p>
          <a:p>
            <a:r>
              <a:rPr lang="en-US" dirty="0"/>
              <a:t>Many situations, one specialist will treat at a time. </a:t>
            </a:r>
          </a:p>
          <a:p>
            <a:r>
              <a:rPr lang="en-US" dirty="0" err="1"/>
              <a:t>Eg</a:t>
            </a:r>
            <a:r>
              <a:rPr lang="en-US" dirty="0"/>
              <a:t> : PT / OT / Psychologist </a:t>
            </a:r>
          </a:p>
          <a:p>
            <a:r>
              <a:rPr lang="en-US" dirty="0"/>
              <a:t>No written document to bridge the transfer of health records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Rehabilitation Centre</a:t>
            </a:r>
          </a:p>
        </p:txBody>
      </p:sp>
      <p:sp>
        <p:nvSpPr>
          <p:cNvPr id="3" name="Content Placeholder 2"/>
          <p:cNvSpPr>
            <a:spLocks noGrp="1"/>
          </p:cNvSpPr>
          <p:nvPr>
            <p:ph sz="quarter" idx="1"/>
          </p:nvPr>
        </p:nvSpPr>
        <p:spPr/>
        <p:txBody>
          <a:bodyPr>
            <a:normAutofit lnSpcReduction="10000"/>
          </a:bodyPr>
          <a:lstStyle/>
          <a:p>
            <a:r>
              <a:rPr lang="en-US" dirty="0"/>
              <a:t>Limitations of Rehabilitation centre</a:t>
            </a:r>
          </a:p>
          <a:p>
            <a:r>
              <a:rPr lang="en-US" dirty="0"/>
              <a:t>Clinically based rehab programs – which utilize </a:t>
            </a:r>
            <a:r>
              <a:rPr lang="en-US" dirty="0" err="1"/>
              <a:t>uniplanar</a:t>
            </a:r>
            <a:r>
              <a:rPr lang="en-US" dirty="0"/>
              <a:t> movements with stabilization and support.</a:t>
            </a:r>
          </a:p>
          <a:p>
            <a:r>
              <a:rPr lang="en-US" dirty="0"/>
              <a:t>But this will not be omnipresent in </a:t>
            </a:r>
            <a:r>
              <a:rPr lang="en-US" dirty="0" err="1"/>
              <a:t>realtime</a:t>
            </a:r>
            <a:r>
              <a:rPr lang="en-US" dirty="0"/>
              <a:t> normal functional </a:t>
            </a:r>
            <a:r>
              <a:rPr lang="en-US" dirty="0" err="1"/>
              <a:t>movt</a:t>
            </a:r>
            <a:r>
              <a:rPr lang="en-US" dirty="0"/>
              <a:t> patterns. </a:t>
            </a:r>
          </a:p>
          <a:p>
            <a:r>
              <a:rPr lang="en-US" dirty="0"/>
              <a:t>Repetitions are kept within easily monitored numbers of 10 -20 </a:t>
            </a:r>
          </a:p>
          <a:p>
            <a:r>
              <a:rPr lang="en-US" dirty="0" err="1"/>
              <a:t>Eg</a:t>
            </a:r>
            <a:r>
              <a:rPr lang="en-US" dirty="0"/>
              <a:t> : William flexion exercises of spine – does not translate in to 8 hours work shift, lifting 10 </a:t>
            </a:r>
            <a:r>
              <a:rPr lang="en-US" dirty="0" err="1"/>
              <a:t>kgs</a:t>
            </a:r>
            <a:r>
              <a:rPr lang="en-US" dirty="0"/>
              <a:t> of weight every minute, with ten minutes break after every  two hours and one hour lunch break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Work (RTW)</a:t>
            </a:r>
          </a:p>
        </p:txBody>
      </p:sp>
      <p:sp>
        <p:nvSpPr>
          <p:cNvPr id="3" name="Content Placeholder 2"/>
          <p:cNvSpPr>
            <a:spLocks noGrp="1"/>
          </p:cNvSpPr>
          <p:nvPr>
            <p:ph sz="quarter" idx="1"/>
          </p:nvPr>
        </p:nvSpPr>
        <p:spPr/>
        <p:txBody>
          <a:bodyPr/>
          <a:lstStyle/>
          <a:p>
            <a:r>
              <a:rPr lang="en-US" dirty="0"/>
              <a:t>Person RTW only after discharged from all medical services</a:t>
            </a:r>
          </a:p>
          <a:p>
            <a:r>
              <a:rPr lang="en-US" dirty="0"/>
              <a:t>Usually no follow-up treatment</a:t>
            </a:r>
          </a:p>
          <a:p>
            <a:r>
              <a:rPr lang="en-US" dirty="0"/>
              <a:t>The employee RTW without any guidance or support to typical 8 hour shift, on job which caused the injury with no provision to re consult the physician after  weeks  </a:t>
            </a:r>
          </a:p>
          <a:p>
            <a:r>
              <a:rPr lang="en-US" dirty="0"/>
              <a:t>Interim light work assignment is arranged at workplace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RTW</a:t>
            </a:r>
          </a:p>
        </p:txBody>
      </p:sp>
      <p:sp>
        <p:nvSpPr>
          <p:cNvPr id="3" name="Content Placeholder 2"/>
          <p:cNvSpPr>
            <a:spLocks noGrp="1"/>
          </p:cNvSpPr>
          <p:nvPr>
            <p:ph sz="quarter" idx="1"/>
          </p:nvPr>
        </p:nvSpPr>
        <p:spPr/>
        <p:txBody>
          <a:bodyPr/>
          <a:lstStyle/>
          <a:p>
            <a:r>
              <a:rPr lang="en-US" dirty="0"/>
              <a:t>This sounds good, but in reality light work is not related to their normal work assignment </a:t>
            </a:r>
          </a:p>
          <a:p>
            <a:r>
              <a:rPr lang="en-US" dirty="0"/>
              <a:t>Management looks into this employee as negative manner and their co-workers may ridicule </a:t>
            </a:r>
          </a:p>
          <a:p>
            <a:r>
              <a:rPr lang="en-US" dirty="0"/>
              <a:t>This negative atmosphere undermines the workers assimilation back to the work environment.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01625" y="2193542"/>
            <a:ext cx="8504238" cy="323926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Medical Model Summary </a:t>
            </a:r>
          </a:p>
        </p:txBody>
      </p:sp>
      <p:sp>
        <p:nvSpPr>
          <p:cNvPr id="3" name="Content Placeholder 2"/>
          <p:cNvSpPr>
            <a:spLocks noGrp="1"/>
          </p:cNvSpPr>
          <p:nvPr>
            <p:ph sz="quarter" idx="1"/>
          </p:nvPr>
        </p:nvSpPr>
        <p:spPr/>
        <p:txBody>
          <a:bodyPr/>
          <a:lstStyle/>
          <a:p>
            <a:r>
              <a:rPr lang="en-US" dirty="0"/>
              <a:t>Real world context</a:t>
            </a:r>
          </a:p>
          <a:p>
            <a:r>
              <a:rPr lang="en-US" dirty="0"/>
              <a:t>Psychological Factors</a:t>
            </a:r>
          </a:p>
          <a:p>
            <a:r>
              <a:rPr lang="en-US" dirty="0"/>
              <a:t>Resource Coordination</a:t>
            </a:r>
          </a:p>
          <a:p>
            <a:r>
              <a:rPr lang="en-US" dirty="0"/>
              <a:t>Rehabilitation Centre </a:t>
            </a:r>
          </a:p>
          <a:p>
            <a:r>
              <a:rPr lang="en-US" dirty="0"/>
              <a:t>Return To Work (RTW)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Model of Industrial Therapy</a:t>
            </a:r>
          </a:p>
        </p:txBody>
      </p:sp>
      <p:sp>
        <p:nvSpPr>
          <p:cNvPr id="4" name="Content Placeholder 2"/>
          <p:cNvSpPr txBox="1">
            <a:spLocks/>
          </p:cNvSpPr>
          <p:nvPr/>
        </p:nvSpPr>
        <p:spPr>
          <a:xfrm>
            <a:off x="301752" y="2670048"/>
            <a:ext cx="8503920" cy="2359152"/>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7200" b="0" i="0" u="none" strike="noStrike" kern="1200" cap="none" spc="0" normalizeH="0" baseline="0" noProof="0" dirty="0">
                <a:ln>
                  <a:noFill/>
                </a:ln>
                <a:solidFill>
                  <a:schemeClr val="tx1">
                    <a:lumMod val="85000"/>
                    <a:lumOff val="15000"/>
                  </a:schemeClr>
                </a:solidFill>
                <a:effectLst/>
                <a:uLnTx/>
                <a:uFillTx/>
                <a:latin typeface="+mn-lt"/>
                <a:ea typeface="+mn-ea"/>
                <a:cs typeface="+mn-cs"/>
              </a:rPr>
              <a:t>Intervention</a:t>
            </a:r>
            <a:r>
              <a:rPr kumimoji="0" lang="en-US" sz="7200" b="0" i="0" u="none" strike="noStrike" kern="1200" cap="none" spc="0" normalizeH="0" baseline="0" noProof="0" dirty="0">
                <a:ln>
                  <a:noFill/>
                </a:ln>
                <a:solidFill>
                  <a:schemeClr val="tx1"/>
                </a:solidFill>
                <a:effectLst/>
                <a:uLnTx/>
                <a:uFillTx/>
                <a:latin typeface="+mn-lt"/>
                <a:ea typeface="+mn-ea"/>
                <a:cs typeface="+mn-cs"/>
              </a:rPr>
              <a:t> Vs </a:t>
            </a:r>
            <a:r>
              <a:rPr kumimoji="0" lang="en-US" sz="7200" b="0" i="0" u="none" strike="noStrike" kern="1200" cap="none" spc="0" normalizeH="0" baseline="0" noProof="0" dirty="0">
                <a:ln>
                  <a:noFill/>
                </a:ln>
                <a:solidFill>
                  <a:srgbClr val="FF0000"/>
                </a:solidFill>
                <a:effectLst/>
                <a:uLnTx/>
                <a:uFillTx/>
                <a:latin typeface="+mn-lt"/>
                <a:ea typeface="+mn-ea"/>
                <a:cs typeface="+mn-cs"/>
              </a:rPr>
              <a:t>Prevention</a:t>
            </a:r>
            <a:r>
              <a:rPr kumimoji="0" lang="en-US" sz="72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model</a:t>
            </a:r>
          </a:p>
        </p:txBody>
      </p:sp>
      <p:sp>
        <p:nvSpPr>
          <p:cNvPr id="3" name="Content Placeholder 2"/>
          <p:cNvSpPr>
            <a:spLocks noGrp="1"/>
          </p:cNvSpPr>
          <p:nvPr>
            <p:ph sz="quarter" idx="1"/>
          </p:nvPr>
        </p:nvSpPr>
        <p:spPr>
          <a:xfrm>
            <a:off x="301752" y="2289048"/>
            <a:ext cx="8503920" cy="2587752"/>
          </a:xfrm>
        </p:spPr>
        <p:txBody>
          <a:bodyPr>
            <a:normAutofit fontScale="85000" lnSpcReduction="20000"/>
          </a:bodyPr>
          <a:lstStyle/>
          <a:p>
            <a:r>
              <a:rPr lang="en-US" dirty="0"/>
              <a:t>Recognizing the benefits of </a:t>
            </a:r>
            <a:r>
              <a:rPr lang="en-US" dirty="0">
                <a:solidFill>
                  <a:srgbClr val="C00000"/>
                </a:solidFill>
              </a:rPr>
              <a:t>proactive prevention</a:t>
            </a:r>
          </a:p>
          <a:p>
            <a:r>
              <a:rPr lang="en-US" dirty="0"/>
              <a:t>Industrial therapy has incorporated many elements of </a:t>
            </a:r>
          </a:p>
          <a:p>
            <a:pPr>
              <a:buFont typeface="Wingdings" pitchFamily="2" charset="2"/>
              <a:buChar char="Ø"/>
            </a:pPr>
            <a:r>
              <a:rPr lang="en-US" dirty="0"/>
              <a:t>assessment, </a:t>
            </a:r>
          </a:p>
          <a:p>
            <a:pPr>
              <a:buFont typeface="Wingdings" pitchFamily="2" charset="2"/>
              <a:buChar char="Ø"/>
            </a:pPr>
            <a:r>
              <a:rPr lang="en-US" dirty="0"/>
              <a:t>risk identification,</a:t>
            </a:r>
          </a:p>
          <a:p>
            <a:pPr>
              <a:buFont typeface="Wingdings" pitchFamily="2" charset="2"/>
              <a:buChar char="Ø"/>
            </a:pPr>
            <a:r>
              <a:rPr lang="en-US" dirty="0"/>
              <a:t> education, and </a:t>
            </a:r>
          </a:p>
          <a:p>
            <a:pPr>
              <a:buFont typeface="Wingdings" pitchFamily="2" charset="2"/>
              <a:buChar char="Ø"/>
            </a:pPr>
            <a:r>
              <a:rPr lang="en-US" dirty="0"/>
              <a:t>preventive activities to intercept problems before they occur, or become more costly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op-philippine-bpo-companies.png"/>
          <p:cNvPicPr>
            <a:picLocks noGrp="1" noChangeAspect="1"/>
          </p:cNvPicPr>
          <p:nvPr>
            <p:ph sz="quarter" idx="1"/>
          </p:nvPr>
        </p:nvPicPr>
        <p:blipFill>
          <a:blip r:embed="rId2" cstate="print"/>
          <a:stretch>
            <a:fillRect/>
          </a:stretch>
        </p:blipFill>
        <p:spPr>
          <a:xfrm>
            <a:off x="301625" y="1837711"/>
            <a:ext cx="8504238" cy="395092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context</a:t>
            </a:r>
          </a:p>
        </p:txBody>
      </p:sp>
      <p:sp>
        <p:nvSpPr>
          <p:cNvPr id="3" name="Content Placeholder 2"/>
          <p:cNvSpPr>
            <a:spLocks noGrp="1"/>
          </p:cNvSpPr>
          <p:nvPr>
            <p:ph sz="quarter" idx="1"/>
          </p:nvPr>
        </p:nvSpPr>
        <p:spPr/>
        <p:txBody>
          <a:bodyPr/>
          <a:lstStyle/>
          <a:p>
            <a:r>
              <a:rPr lang="en-US" dirty="0"/>
              <a:t>Industrial therapy has integrated the real world context into several points in the care continuum. </a:t>
            </a:r>
          </a:p>
          <a:p>
            <a:r>
              <a:rPr lang="en-US" dirty="0"/>
              <a:t>Simulation of Physical, Psychological, interpersonal job aspects during assessment and treatment</a:t>
            </a:r>
          </a:p>
          <a:p>
            <a:r>
              <a:rPr lang="en-US" dirty="0"/>
              <a:t>This resulted in more efficient and successful RTW of the employees.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context</a:t>
            </a:r>
          </a:p>
        </p:txBody>
      </p:sp>
      <p:sp>
        <p:nvSpPr>
          <p:cNvPr id="3" name="Content Placeholder 2"/>
          <p:cNvSpPr>
            <a:spLocks noGrp="1"/>
          </p:cNvSpPr>
          <p:nvPr>
            <p:ph sz="quarter" idx="1"/>
          </p:nvPr>
        </p:nvSpPr>
        <p:spPr/>
        <p:txBody>
          <a:bodyPr/>
          <a:lstStyle/>
          <a:p>
            <a:r>
              <a:rPr lang="en-US" dirty="0"/>
              <a:t>In industrial therapy, the injured workers capabilities and limitations are examined within job and functional contexts </a:t>
            </a:r>
          </a:p>
          <a:p>
            <a:r>
              <a:rPr lang="en-US" dirty="0"/>
              <a:t>The injured workers involvement will be sought more in the rehabilitation to provide more support and empowerment to achieve success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 </a:t>
            </a:r>
          </a:p>
        </p:txBody>
      </p:sp>
      <p:sp>
        <p:nvSpPr>
          <p:cNvPr id="3" name="Content Placeholder 2"/>
          <p:cNvSpPr>
            <a:spLocks noGrp="1"/>
          </p:cNvSpPr>
          <p:nvPr>
            <p:ph sz="quarter" idx="1"/>
          </p:nvPr>
        </p:nvSpPr>
        <p:spPr/>
        <p:txBody>
          <a:bodyPr/>
          <a:lstStyle/>
          <a:p>
            <a:r>
              <a:rPr lang="en-US" dirty="0"/>
              <a:t>To avoid / preclude negative attitude and foster positive one, Industrial therapy has integrated a term “</a:t>
            </a:r>
            <a:r>
              <a:rPr lang="en-US" b="1" dirty="0"/>
              <a:t>Presumption of Innocence</a:t>
            </a:r>
            <a:r>
              <a:rPr lang="en-US" dirty="0"/>
              <a:t>” in the process.</a:t>
            </a:r>
          </a:p>
          <a:p>
            <a:r>
              <a:rPr lang="en-US" dirty="0"/>
              <a:t>This facilitates unprejudiced decisions and creates a more positive environment.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Coordination </a:t>
            </a:r>
          </a:p>
        </p:txBody>
      </p:sp>
      <p:sp>
        <p:nvSpPr>
          <p:cNvPr id="3" name="Content Placeholder 2"/>
          <p:cNvSpPr>
            <a:spLocks noGrp="1"/>
          </p:cNvSpPr>
          <p:nvPr>
            <p:ph sz="quarter" idx="1"/>
          </p:nvPr>
        </p:nvSpPr>
        <p:spPr/>
        <p:txBody>
          <a:bodyPr/>
          <a:lstStyle/>
          <a:p>
            <a:r>
              <a:rPr lang="en-US" dirty="0"/>
              <a:t>Industrial therapy has incorporated teamwork approach to rehabilitation. </a:t>
            </a:r>
          </a:p>
          <a:p>
            <a:r>
              <a:rPr lang="en-US" dirty="0"/>
              <a:t>Recognized the benefits of interdisciplinary coordination &amp; communication</a:t>
            </a:r>
          </a:p>
          <a:p>
            <a:r>
              <a:rPr lang="en-US" dirty="0"/>
              <a:t>Psychosocial considerations are integrated in to the care continuum. </a:t>
            </a:r>
          </a:p>
          <a:p>
            <a:r>
              <a:rPr lang="en-US" dirty="0"/>
              <a:t>This instills confidence and positive mindset to the injured employee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01625" y="1620258"/>
            <a:ext cx="8504238" cy="438583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Rehabilitation Centre </a:t>
            </a:r>
          </a:p>
        </p:txBody>
      </p:sp>
      <p:sp>
        <p:nvSpPr>
          <p:cNvPr id="3" name="Content Placeholder 2"/>
          <p:cNvSpPr>
            <a:spLocks noGrp="1"/>
          </p:cNvSpPr>
          <p:nvPr>
            <p:ph sz="quarter" idx="1"/>
          </p:nvPr>
        </p:nvSpPr>
        <p:spPr/>
        <p:txBody>
          <a:bodyPr/>
          <a:lstStyle/>
          <a:p>
            <a:r>
              <a:rPr lang="en-US" dirty="0"/>
              <a:t>Industrial therapy has integrated great deal of precise simulation into its rehabilitation sessions.</a:t>
            </a:r>
          </a:p>
          <a:p>
            <a:r>
              <a:rPr lang="en-US" dirty="0"/>
              <a:t>Two novel concepts of </a:t>
            </a:r>
            <a:r>
              <a:rPr lang="en-US" u="sng" dirty="0">
                <a:solidFill>
                  <a:srgbClr val="C00000"/>
                </a:solidFill>
              </a:rPr>
              <a:t>work conditioning &amp; work hardening programs </a:t>
            </a:r>
            <a:r>
              <a:rPr lang="en-US" dirty="0"/>
              <a:t>were incorporated in the rehabilitation session along with strengthening programs  </a:t>
            </a:r>
          </a:p>
          <a:p>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work </a:t>
            </a:r>
          </a:p>
        </p:txBody>
      </p:sp>
      <p:sp>
        <p:nvSpPr>
          <p:cNvPr id="3" name="Content Placeholder 2"/>
          <p:cNvSpPr>
            <a:spLocks noGrp="1"/>
          </p:cNvSpPr>
          <p:nvPr>
            <p:ph sz="quarter" idx="1"/>
          </p:nvPr>
        </p:nvSpPr>
        <p:spPr/>
        <p:txBody>
          <a:bodyPr/>
          <a:lstStyle/>
          <a:p>
            <a:r>
              <a:rPr lang="en-US" dirty="0"/>
              <a:t>Industrial therapy analyze the actual job demands to greater lengths </a:t>
            </a:r>
          </a:p>
          <a:p>
            <a:r>
              <a:rPr lang="en-US" dirty="0"/>
              <a:t>Treatment is focused on rebuilding and strengthening the functional capabilities that are necessary to RTW</a:t>
            </a:r>
          </a:p>
          <a:p>
            <a:r>
              <a:rPr lang="en-US" dirty="0"/>
              <a:t>Psychosocial aspects are incorporated in the rehabilitation process to facilitate readjustments required at work, home and in community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evolution of industrial therapy has been driven by the need of more successful and cost effective approaches to workers wellness and rehabilitation </a:t>
            </a:r>
          </a:p>
          <a:p>
            <a:pPr>
              <a:buNone/>
            </a:pPr>
            <a:r>
              <a:rPr lang="en-US" dirty="0"/>
              <a:t>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More advancements have been accomplished by</a:t>
            </a:r>
          </a:p>
          <a:p>
            <a:r>
              <a:rPr lang="en-US" dirty="0"/>
              <a:t>Increasing the focus on prevention </a:t>
            </a:r>
          </a:p>
          <a:p>
            <a:r>
              <a:rPr lang="en-US" dirty="0"/>
              <a:t>Bringing more real world context into rehab</a:t>
            </a:r>
          </a:p>
          <a:p>
            <a:r>
              <a:rPr lang="en-US" dirty="0"/>
              <a:t>Increasing workers involvement and empowerment</a:t>
            </a:r>
          </a:p>
          <a:p>
            <a:r>
              <a:rPr lang="en-US" dirty="0"/>
              <a:t>Developing a team work orientation</a:t>
            </a:r>
          </a:p>
          <a:p>
            <a:r>
              <a:rPr lang="en-US" dirty="0"/>
              <a:t>Fostering more positive perceptions &amp; attitude </a:t>
            </a:r>
          </a:p>
          <a:p>
            <a:r>
              <a:rPr lang="en-US" dirty="0"/>
              <a:t> Provide more comprehensive preparation and support to facilitate reintegration into the working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5400" b="1" dirty="0"/>
              <a:t>Assignment  Differences between Traditional Medical Model &amp; Industrial model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name few industries </a:t>
            </a:r>
          </a:p>
        </p:txBody>
      </p:sp>
      <p:pic>
        <p:nvPicPr>
          <p:cNvPr id="4" name="Content Placeholder 3" descr="download.jpg"/>
          <p:cNvPicPr>
            <a:picLocks noGrp="1" noChangeAspect="1"/>
          </p:cNvPicPr>
          <p:nvPr>
            <p:ph sz="quarter" idx="1"/>
          </p:nvPr>
        </p:nvPicPr>
        <p:blipFill>
          <a:blip r:embed="rId2" cstate="print"/>
          <a:stretch>
            <a:fillRect/>
          </a:stretch>
        </p:blipFill>
        <p:spPr>
          <a:xfrm>
            <a:off x="1126510" y="1527175"/>
            <a:ext cx="6854467" cy="4572000"/>
          </a:xfrm>
        </p:spPr>
      </p:pic>
      <p:sp>
        <p:nvSpPr>
          <p:cNvPr id="5" name="TextBox 4"/>
          <p:cNvSpPr txBox="1"/>
          <p:nvPr/>
        </p:nvSpPr>
        <p:spPr>
          <a:xfrm>
            <a:off x="1223927" y="6096000"/>
            <a:ext cx="6700873" cy="707886"/>
          </a:xfrm>
          <a:prstGeom prst="rect">
            <a:avLst/>
          </a:prstGeom>
          <a:noFill/>
        </p:spPr>
        <p:txBody>
          <a:bodyPr wrap="none" rtlCol="0">
            <a:spAutoFit/>
          </a:bodyPr>
          <a:lstStyle/>
          <a:p>
            <a:r>
              <a:rPr lang="en-US" sz="4000" b="1" dirty="0"/>
              <a:t>Manufacturing Industry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Automobile Industry</a:t>
            </a:r>
          </a:p>
        </p:txBody>
      </p:sp>
      <p:pic>
        <p:nvPicPr>
          <p:cNvPr id="4" name="Content Placeholder 3" descr="India-Auto-industry-in-2021.jpg"/>
          <p:cNvPicPr>
            <a:picLocks noGrp="1" noChangeAspect="1"/>
          </p:cNvPicPr>
          <p:nvPr>
            <p:ph sz="quarter" idx="1"/>
          </p:nvPr>
        </p:nvPicPr>
        <p:blipFill>
          <a:blip r:embed="rId2" cstate="print"/>
          <a:stretch>
            <a:fillRect/>
          </a:stretch>
        </p:blipFill>
        <p:spPr>
          <a:xfrm>
            <a:off x="981869" y="1670050"/>
            <a:ext cx="7143750" cy="42862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&amp; IT Industry</a:t>
            </a:r>
          </a:p>
        </p:txBody>
      </p:sp>
      <p:pic>
        <p:nvPicPr>
          <p:cNvPr id="4" name="Content Placeholder 3" descr="Business-Process-Outsourcing.jpg"/>
          <p:cNvPicPr>
            <a:picLocks noGrp="1" noChangeAspect="1"/>
          </p:cNvPicPr>
          <p:nvPr>
            <p:ph sz="quarter" idx="1"/>
          </p:nvPr>
        </p:nvPicPr>
        <p:blipFill>
          <a:blip r:embed="rId2" cstate="print"/>
          <a:stretch>
            <a:fillRect/>
          </a:stretch>
        </p:blipFill>
        <p:spPr>
          <a:xfrm>
            <a:off x="990600" y="1600200"/>
            <a:ext cx="6705600" cy="4470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Industry</a:t>
            </a:r>
          </a:p>
        </p:txBody>
      </p:sp>
      <p:pic>
        <p:nvPicPr>
          <p:cNvPr id="6" name="Content Placeholder 5" descr="construction-project-covid19.jpg"/>
          <p:cNvPicPr>
            <a:picLocks noGrp="1" noChangeAspect="1"/>
          </p:cNvPicPr>
          <p:nvPr>
            <p:ph sz="quarter" idx="1"/>
          </p:nvPr>
        </p:nvPicPr>
        <p:blipFill>
          <a:blip r:embed="rId2" cstate="print"/>
          <a:stretch>
            <a:fillRect/>
          </a:stretch>
        </p:blipFill>
        <p:spPr>
          <a:xfrm>
            <a:off x="1124744" y="1527175"/>
            <a:ext cx="6858000" cy="45720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1101</TotalTime>
  <Words>1692</Words>
  <Application>Microsoft Office PowerPoint</Application>
  <PresentationFormat>On-screen Show (4:3)</PresentationFormat>
  <Paragraphs>206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Georgia</vt:lpstr>
      <vt:lpstr>Wingdings</vt:lpstr>
      <vt:lpstr>Wingdings 2</vt:lpstr>
      <vt:lpstr>Civic</vt:lpstr>
      <vt:lpstr>PowerPoint Presentation</vt:lpstr>
      <vt:lpstr>Lets imagine an industry in our mind…</vt:lpstr>
      <vt:lpstr>PowerPoint Presentation</vt:lpstr>
      <vt:lpstr>PowerPoint Presentation</vt:lpstr>
      <vt:lpstr>PowerPoint Presentation</vt:lpstr>
      <vt:lpstr>Can we name few industries </vt:lpstr>
      <vt:lpstr>Automobile Industry</vt:lpstr>
      <vt:lpstr>Software &amp; IT Industry</vt:lpstr>
      <vt:lpstr>Construction Industry</vt:lpstr>
      <vt:lpstr>Food Processing Industry</vt:lpstr>
      <vt:lpstr>Telecom Industry </vt:lpstr>
      <vt:lpstr>Healthcare &amp; Pharma Industry</vt:lpstr>
      <vt:lpstr>Industry close to everyone’s heart</vt:lpstr>
      <vt:lpstr>PowerPoint Presentation</vt:lpstr>
      <vt:lpstr>What is an Industry?</vt:lpstr>
      <vt:lpstr>Industry </vt:lpstr>
      <vt:lpstr>So employees are the key element   in any given industry</vt:lpstr>
      <vt:lpstr>Industrial Health</vt:lpstr>
      <vt:lpstr>PowerPoint Presentation</vt:lpstr>
      <vt:lpstr>PowerPoint Presentation</vt:lpstr>
      <vt:lpstr>Constitutional Provisions </vt:lpstr>
      <vt:lpstr>Occupational Health Legislation in India </vt:lpstr>
      <vt:lpstr>Ministries </vt:lpstr>
      <vt:lpstr>PowerPoint Presentation</vt:lpstr>
      <vt:lpstr>Industrial  Health </vt:lpstr>
      <vt:lpstr>Links between </vt:lpstr>
      <vt:lpstr>Industrial Health Team</vt:lpstr>
      <vt:lpstr>Primary Team</vt:lpstr>
      <vt:lpstr>Auxiliary Team</vt:lpstr>
      <vt:lpstr>External Service Provider</vt:lpstr>
      <vt:lpstr>PowerPoint Presentation</vt:lpstr>
      <vt:lpstr>Types of Industrial Therapy</vt:lpstr>
      <vt:lpstr>Traditional Medical Model</vt:lpstr>
      <vt:lpstr>Traditional Medical Model </vt:lpstr>
      <vt:lpstr>Real world context</vt:lpstr>
      <vt:lpstr>Real world context</vt:lpstr>
      <vt:lpstr>Real world context</vt:lpstr>
      <vt:lpstr>PowerPoint Presentation</vt:lpstr>
      <vt:lpstr>PowerPoint Presentation</vt:lpstr>
      <vt:lpstr>PowerPoint Presentation</vt:lpstr>
      <vt:lpstr>Psychological Factors </vt:lpstr>
      <vt:lpstr>Resource Coordination</vt:lpstr>
      <vt:lpstr>Rehabilitation Centre</vt:lpstr>
      <vt:lpstr>Return To Work (RTW)</vt:lpstr>
      <vt:lpstr>RTW</vt:lpstr>
      <vt:lpstr>PowerPoint Presentation</vt:lpstr>
      <vt:lpstr>Traditional Medical Model Summary </vt:lpstr>
      <vt:lpstr>Industrial Model of Industrial Therapy</vt:lpstr>
      <vt:lpstr>Industrial model</vt:lpstr>
      <vt:lpstr>Real world context</vt:lpstr>
      <vt:lpstr>Real world context</vt:lpstr>
      <vt:lpstr>Psychological factors </vt:lpstr>
      <vt:lpstr>Resource Coordination </vt:lpstr>
      <vt:lpstr>PowerPoint Presentation</vt:lpstr>
      <vt:lpstr>Rehabilitation Centre </vt:lpstr>
      <vt:lpstr>Return to work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Doss Prakash</dc:creator>
  <cp:lastModifiedBy>prachidorlikar0510@gmail.com</cp:lastModifiedBy>
  <cp:revision>107</cp:revision>
  <dcterms:created xsi:type="dcterms:W3CDTF">2006-08-16T00:00:00Z</dcterms:created>
  <dcterms:modified xsi:type="dcterms:W3CDTF">2024-06-18T15:47:22Z</dcterms:modified>
</cp:coreProperties>
</file>